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97" r:id="rId2"/>
    <p:sldId id="284" r:id="rId3"/>
    <p:sldId id="285" r:id="rId4"/>
    <p:sldId id="286" r:id="rId5"/>
    <p:sldId id="288" r:id="rId6"/>
    <p:sldId id="287" r:id="rId7"/>
    <p:sldId id="257" r:id="rId8"/>
    <p:sldId id="258" r:id="rId9"/>
    <p:sldId id="259" r:id="rId10"/>
    <p:sldId id="260" r:id="rId11"/>
    <p:sldId id="261" r:id="rId12"/>
    <p:sldId id="262" r:id="rId13"/>
    <p:sldId id="263" r:id="rId14"/>
    <p:sldId id="264" r:id="rId15"/>
    <p:sldId id="298" r:id="rId16"/>
    <p:sldId id="265" r:id="rId17"/>
    <p:sldId id="291" r:id="rId18"/>
    <p:sldId id="266" r:id="rId19"/>
    <p:sldId id="267" r:id="rId20"/>
    <p:sldId id="268" r:id="rId21"/>
    <p:sldId id="271" r:id="rId22"/>
    <p:sldId id="269" r:id="rId23"/>
    <p:sldId id="270" r:id="rId24"/>
    <p:sldId id="272" r:id="rId25"/>
    <p:sldId id="292" r:id="rId26"/>
    <p:sldId id="293" r:id="rId27"/>
    <p:sldId id="294" r:id="rId28"/>
    <p:sldId id="295" r:id="rId29"/>
    <p:sldId id="296" r:id="rId30"/>
    <p:sldId id="279" r:id="rId31"/>
    <p:sldId id="280" r:id="rId32"/>
    <p:sldId id="281" r:id="rId33"/>
    <p:sldId id="282" r:id="rId34"/>
    <p:sldId id="28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p:restoredTop sz="92632"/>
  </p:normalViewPr>
  <p:slideViewPr>
    <p:cSldViewPr snapToGrid="0" snapToObjects="1">
      <p:cViewPr varScale="1">
        <p:scale>
          <a:sx n="90" d="100"/>
          <a:sy n="90" d="100"/>
        </p:scale>
        <p:origin x="11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61F17-62EC-A841-939E-5ECDD815BE9F}" type="datetimeFigureOut">
              <a:rPr lang="en-US" smtClean="0"/>
              <a:t>9/18/19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2861F4-C20D-2043-AD57-AD9FF078D07F}" type="slidenum">
              <a:rPr lang="en-US" smtClean="0"/>
              <a:t>‹#›</a:t>
            </a:fld>
            <a:endParaRPr lang="en-US"/>
          </a:p>
        </p:txBody>
      </p:sp>
    </p:spTree>
    <p:extLst>
      <p:ext uri="{BB962C8B-B14F-4D97-AF65-F5344CB8AC3E}">
        <p14:creationId xmlns:p14="http://schemas.microsoft.com/office/powerpoint/2010/main" val="23062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9/18/19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9/18/19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9/18/19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9/18/19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9/18/19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9/18/19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9/18/19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9/18/19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9/18/19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9/18/19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9/18/19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9/18/19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9/18/19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9/18/19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9/18/19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9/18/19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9/18/19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9/18/19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320" y="4464028"/>
            <a:ext cx="11109960" cy="1641490"/>
          </a:xfrm>
        </p:spPr>
        <p:txBody>
          <a:bodyPr/>
          <a:lstStyle/>
          <a:p>
            <a:r>
              <a:rPr lang="en-US" dirty="0"/>
              <a:t>Principles </a:t>
            </a:r>
            <a:r>
              <a:rPr lang="en-US"/>
              <a:t>in Leadership</a:t>
            </a:r>
            <a:endParaRPr lang="en-US" dirty="0"/>
          </a:p>
        </p:txBody>
      </p:sp>
      <p:sp>
        <p:nvSpPr>
          <p:cNvPr id="3" name="Subtitle 2"/>
          <p:cNvSpPr>
            <a:spLocks noGrp="1"/>
          </p:cNvSpPr>
          <p:nvPr>
            <p:ph type="subTitle" idx="1"/>
          </p:nvPr>
        </p:nvSpPr>
        <p:spPr/>
        <p:txBody>
          <a:bodyPr>
            <a:normAutofit/>
          </a:bodyPr>
          <a:lstStyle/>
          <a:p>
            <a:r>
              <a:rPr lang="en-US" sz="4800" dirty="0"/>
              <a:t>Mr. Rolfe</a:t>
            </a:r>
          </a:p>
        </p:txBody>
      </p:sp>
    </p:spTree>
    <p:extLst>
      <p:ext uri="{BB962C8B-B14F-4D97-AF65-F5344CB8AC3E}">
        <p14:creationId xmlns:p14="http://schemas.microsoft.com/office/powerpoint/2010/main" val="76448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Hobbies: Sports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5639" y="1559125"/>
            <a:ext cx="5677976" cy="3786598"/>
          </a:xfrm>
          <a:prstGeom prst="rect">
            <a:avLst/>
          </a:prstGeom>
        </p:spPr>
      </p:pic>
      <p:sp>
        <p:nvSpPr>
          <p:cNvPr id="5" name="TextBox 4"/>
          <p:cNvSpPr txBox="1"/>
          <p:nvPr/>
        </p:nvSpPr>
        <p:spPr>
          <a:xfrm>
            <a:off x="8074437" y="5623630"/>
            <a:ext cx="3433184" cy="646331"/>
          </a:xfrm>
          <a:prstGeom prst="rect">
            <a:avLst/>
          </a:prstGeom>
          <a:noFill/>
        </p:spPr>
        <p:txBody>
          <a:bodyPr wrap="none" rtlCol="0">
            <a:spAutoFit/>
          </a:bodyPr>
          <a:lstStyle/>
          <a:p>
            <a:r>
              <a:rPr lang="en-US" sz="3600" dirty="0"/>
              <a:t>…and basketball.</a:t>
            </a:r>
          </a:p>
        </p:txBody>
      </p:sp>
      <p:sp>
        <p:nvSpPr>
          <p:cNvPr id="4" name="TextBox 3"/>
          <p:cNvSpPr txBox="1"/>
          <p:nvPr/>
        </p:nvSpPr>
        <p:spPr>
          <a:xfrm>
            <a:off x="1506072" y="1595718"/>
            <a:ext cx="6050311" cy="646331"/>
          </a:xfrm>
          <a:prstGeom prst="rect">
            <a:avLst/>
          </a:prstGeom>
          <a:noFill/>
        </p:spPr>
        <p:txBody>
          <a:bodyPr wrap="none" rtlCol="0">
            <a:spAutoFit/>
          </a:bodyPr>
          <a:lstStyle/>
          <a:p>
            <a:r>
              <a:rPr lang="en-US" sz="3600" dirty="0"/>
              <a:t>I like to play Ultimate Frisbee...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55" y="2242049"/>
            <a:ext cx="6098123" cy="4027912"/>
          </a:xfrm>
          <a:prstGeom prst="rect">
            <a:avLst/>
          </a:prstGeom>
        </p:spPr>
      </p:pic>
    </p:spTree>
    <p:extLst>
      <p:ext uri="{BB962C8B-B14F-4D97-AF65-F5344CB8AC3E}">
        <p14:creationId xmlns:p14="http://schemas.microsoft.com/office/powerpoint/2010/main" val="4213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par>
                                <p:cTn id="12" presetID="9"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par>
                                <p:cTn id="15" presetID="9"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7490" y="1642610"/>
            <a:ext cx="3116721" cy="1200329"/>
          </a:xfrm>
          <a:prstGeom prst="rect">
            <a:avLst/>
          </a:prstGeom>
          <a:noFill/>
        </p:spPr>
        <p:txBody>
          <a:bodyPr wrap="square" rtlCol="0">
            <a:spAutoFit/>
          </a:bodyPr>
          <a:lstStyle/>
          <a:p>
            <a:r>
              <a:rPr lang="en-US" sz="3600" dirty="0"/>
              <a:t>Here are some examples...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555" y="1453662"/>
            <a:ext cx="7652854" cy="512298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55" y="1439444"/>
            <a:ext cx="7175008" cy="516785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5832" y="1475203"/>
            <a:ext cx="7790891" cy="521539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052" y="1402113"/>
            <a:ext cx="7814123" cy="520622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0604" y="1422966"/>
            <a:ext cx="7914668" cy="5267627"/>
          </a:xfrm>
          <a:prstGeom prst="rect">
            <a:avLst/>
          </a:prstGeom>
        </p:spPr>
      </p:pic>
      <p:sp>
        <p:nvSpPr>
          <p:cNvPr id="2" name="Title 1"/>
          <p:cNvSpPr>
            <a:spLocks noGrp="1"/>
          </p:cNvSpPr>
          <p:nvPr>
            <p:ph type="title"/>
          </p:nvPr>
        </p:nvSpPr>
        <p:spPr/>
        <p:txBody>
          <a:bodyPr/>
          <a:lstStyle/>
          <a:p>
            <a:r>
              <a:rPr lang="en-US" dirty="0"/>
              <a:t>My Hobbies: Photography</a:t>
            </a: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7426" y="2310502"/>
            <a:ext cx="8557846" cy="4410787"/>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9288" y="1694942"/>
            <a:ext cx="8023649" cy="5026636"/>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7701" y="1474086"/>
            <a:ext cx="7762441" cy="5196345"/>
          </a:xfrm>
          <a:prstGeom prst="rect">
            <a:avLst/>
          </a:prstGeom>
        </p:spPr>
      </p:pic>
    </p:spTree>
    <p:extLst>
      <p:ext uri="{BB962C8B-B14F-4D97-AF65-F5344CB8AC3E}">
        <p14:creationId xmlns:p14="http://schemas.microsoft.com/office/powerpoint/2010/main" val="91676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155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par>
                          <p:cTn id="39" fill="hold">
                            <p:stCondLst>
                              <p:cond delay="500"/>
                            </p:stCondLst>
                            <p:childTnLst>
                              <p:par>
                                <p:cTn id="40" presetID="9"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par>
                          <p:cTn id="48" fill="hold">
                            <p:stCondLst>
                              <p:cond delay="500"/>
                            </p:stCondLst>
                            <p:childTnLst>
                              <p:par>
                                <p:cTn id="49" presetID="9"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dissolv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nodeType="clickEffect">
                                  <p:stCondLst>
                                    <p:cond delay="0"/>
                                  </p:stCondLst>
                                  <p:childTnLst>
                                    <p:animEffect transition="out" filter="dissolv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par>
                          <p:cTn id="57" fill="hold">
                            <p:stCondLst>
                              <p:cond delay="500"/>
                            </p:stCondLst>
                            <p:childTnLst>
                              <p:par>
                                <p:cTn id="58" presetID="9" presetClass="entr" presetSubtype="0" fill="hold"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dissolv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xit" presetSubtype="0" fill="hold" nodeType="clickEffect">
                                  <p:stCondLst>
                                    <p:cond delay="0"/>
                                  </p:stCondLst>
                                  <p:childTnLst>
                                    <p:animEffect transition="out" filter="dissolv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dissolv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xit" presetSubtype="0" fill="hold" nodeType="clickEffect">
                                  <p:stCondLst>
                                    <p:cond delay="0"/>
                                  </p:stCondLst>
                                  <p:childTnLst>
                                    <p:animEffect transition="out" filter="dissolv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dissolve">
                                      <p:cBhvr>
                                        <p:cTn id="7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937" y="365125"/>
            <a:ext cx="10515600" cy="1325563"/>
          </a:xfrm>
        </p:spPr>
        <p:txBody>
          <a:bodyPr/>
          <a:lstStyle/>
          <a:p>
            <a:r>
              <a:rPr lang="en-US" dirty="0"/>
              <a:t>I am Canadian – </a:t>
            </a:r>
            <a:r>
              <a:rPr lang="en-US" i="1" dirty="0"/>
              <a:t>not American</a:t>
            </a:r>
            <a:r>
              <a:rPr lang="en-US" dirty="0"/>
              <a:t>.</a:t>
            </a:r>
          </a:p>
        </p:txBody>
      </p:sp>
      <p:pic>
        <p:nvPicPr>
          <p:cNvPr id="5" name="Picture 4"/>
          <p:cNvPicPr>
            <a:picLocks noChangeAspect="1"/>
          </p:cNvPicPr>
          <p:nvPr/>
        </p:nvPicPr>
        <p:blipFill>
          <a:blip r:embed="rId2"/>
          <a:stretch>
            <a:fillRect/>
          </a:stretch>
        </p:blipFill>
        <p:spPr>
          <a:xfrm>
            <a:off x="2548999" y="1634165"/>
            <a:ext cx="6852907" cy="4568605"/>
          </a:xfrm>
          <a:prstGeom prst="rect">
            <a:avLst/>
          </a:prstGeom>
        </p:spPr>
      </p:pic>
      <p:pic>
        <p:nvPicPr>
          <p:cNvPr id="6" name="Picture 5"/>
          <p:cNvPicPr>
            <a:picLocks noChangeAspect="1"/>
          </p:cNvPicPr>
          <p:nvPr/>
        </p:nvPicPr>
        <p:blipFill>
          <a:blip r:embed="rId3"/>
          <a:stretch>
            <a:fillRect/>
          </a:stretch>
        </p:blipFill>
        <p:spPr>
          <a:xfrm>
            <a:off x="2431768" y="1471700"/>
            <a:ext cx="7392171" cy="5142258"/>
          </a:xfrm>
          <a:prstGeom prst="rect">
            <a:avLst/>
          </a:prstGeom>
        </p:spPr>
      </p:pic>
      <p:sp>
        <p:nvSpPr>
          <p:cNvPr id="7" name="TextBox 6"/>
          <p:cNvSpPr txBox="1"/>
          <p:nvPr/>
        </p:nvSpPr>
        <p:spPr>
          <a:xfrm>
            <a:off x="281352" y="3629103"/>
            <a:ext cx="1845614" cy="523220"/>
          </a:xfrm>
          <a:prstGeom prst="rect">
            <a:avLst/>
          </a:prstGeom>
          <a:noFill/>
        </p:spPr>
        <p:txBody>
          <a:bodyPr wrap="square" rtlCol="0">
            <a:spAutoFit/>
          </a:bodyPr>
          <a:lstStyle/>
          <a:p>
            <a:r>
              <a:rPr lang="en-US" sz="2800" dirty="0"/>
              <a:t>Vancouver</a:t>
            </a:r>
          </a:p>
        </p:txBody>
      </p:sp>
      <p:sp>
        <p:nvSpPr>
          <p:cNvPr id="8" name="TextBox 7"/>
          <p:cNvSpPr txBox="1"/>
          <p:nvPr/>
        </p:nvSpPr>
        <p:spPr>
          <a:xfrm>
            <a:off x="10460300" y="3728944"/>
            <a:ext cx="1520683" cy="523220"/>
          </a:xfrm>
          <a:prstGeom prst="rect">
            <a:avLst/>
          </a:prstGeom>
          <a:noFill/>
        </p:spPr>
        <p:txBody>
          <a:bodyPr wrap="square" rtlCol="0">
            <a:spAutoFit/>
          </a:bodyPr>
          <a:lstStyle/>
          <a:p>
            <a:r>
              <a:rPr lang="en-US" sz="2800" dirty="0"/>
              <a:t>Halifax</a:t>
            </a:r>
          </a:p>
        </p:txBody>
      </p:sp>
      <p:cxnSp>
        <p:nvCxnSpPr>
          <p:cNvPr id="10" name="Straight Arrow Connector 9"/>
          <p:cNvCxnSpPr/>
          <p:nvPr/>
        </p:nvCxnSpPr>
        <p:spPr>
          <a:xfrm>
            <a:off x="1664677" y="4152323"/>
            <a:ext cx="2391508" cy="14674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8948023" y="4297052"/>
            <a:ext cx="1858997" cy="16582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6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67752" y="2368061"/>
            <a:ext cx="6204290" cy="4332995"/>
          </a:xfrm>
          <a:prstGeom prst="rect">
            <a:avLst/>
          </a:prstGeom>
        </p:spPr>
      </p:pic>
      <p:sp>
        <p:nvSpPr>
          <p:cNvPr id="2" name="Title 1"/>
          <p:cNvSpPr>
            <a:spLocks noGrp="1"/>
          </p:cNvSpPr>
          <p:nvPr>
            <p:ph type="title"/>
          </p:nvPr>
        </p:nvSpPr>
        <p:spPr>
          <a:xfrm>
            <a:off x="556848" y="747298"/>
            <a:ext cx="10204938" cy="5285402"/>
          </a:xfrm>
        </p:spPr>
        <p:txBody>
          <a:bodyPr>
            <a:normAutofit/>
          </a:bodyPr>
          <a:lstStyle/>
          <a:p>
            <a:r>
              <a:rPr lang="en-US" dirty="0"/>
              <a:t>Put your cellphone on your desk where I can see it and only use it </a:t>
            </a:r>
            <a:r>
              <a:rPr lang="en-US"/>
              <a:t>in class to </a:t>
            </a:r>
            <a:r>
              <a:rPr lang="en-US" dirty="0"/>
              <a:t>look </a:t>
            </a:r>
            <a:r>
              <a:rPr lang="en-US"/>
              <a:t>up </a:t>
            </a:r>
            <a:br>
              <a:rPr lang="en-US"/>
            </a:br>
            <a:r>
              <a:rPr lang="en-US"/>
              <a:t>something you </a:t>
            </a:r>
            <a:br>
              <a:rPr lang="en-US"/>
            </a:br>
            <a:r>
              <a:rPr lang="en-US"/>
              <a:t>don’t understand </a:t>
            </a:r>
            <a:br>
              <a:rPr lang="en-US"/>
            </a:br>
            <a:r>
              <a:rPr lang="en-US"/>
              <a:t>or to take a photo </a:t>
            </a:r>
            <a:br>
              <a:rPr lang="en-US"/>
            </a:br>
            <a:r>
              <a:rPr lang="en-US"/>
              <a:t>of ppt.</a:t>
            </a:r>
            <a:endParaRPr lang="en-US" dirty="0"/>
          </a:p>
        </p:txBody>
      </p:sp>
    </p:spTree>
    <p:extLst>
      <p:ext uri="{BB962C8B-B14F-4D97-AF65-F5344CB8AC3E}">
        <p14:creationId xmlns:p14="http://schemas.microsoft.com/office/powerpoint/2010/main" val="841590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277" y="3170604"/>
            <a:ext cx="4673600" cy="3517900"/>
          </a:xfrm>
          <a:prstGeom prst="rect">
            <a:avLst/>
          </a:prstGeom>
        </p:spPr>
      </p:pic>
      <p:sp>
        <p:nvSpPr>
          <p:cNvPr id="2" name="Title 1"/>
          <p:cNvSpPr>
            <a:spLocks noGrp="1"/>
          </p:cNvSpPr>
          <p:nvPr>
            <p:ph type="title"/>
          </p:nvPr>
        </p:nvSpPr>
        <p:spPr/>
        <p:txBody>
          <a:bodyPr/>
          <a:lstStyle/>
          <a:p>
            <a:r>
              <a:rPr lang="en-US" dirty="0"/>
              <a:t>What is this class?</a:t>
            </a:r>
          </a:p>
        </p:txBody>
      </p:sp>
      <p:sp>
        <p:nvSpPr>
          <p:cNvPr id="3" name="Content Placeholder 2"/>
          <p:cNvSpPr>
            <a:spLocks noGrp="1"/>
          </p:cNvSpPr>
          <p:nvPr>
            <p:ph idx="1"/>
          </p:nvPr>
        </p:nvSpPr>
        <p:spPr>
          <a:xfrm>
            <a:off x="1120000" y="1825625"/>
            <a:ext cx="9868842" cy="1344979"/>
          </a:xfrm>
        </p:spPr>
        <p:txBody>
          <a:bodyPr>
            <a:normAutofit lnSpcReduction="10000"/>
          </a:bodyPr>
          <a:lstStyle/>
          <a:p>
            <a:r>
              <a:rPr lang="en-US" dirty="0"/>
              <a:t>The syllabus:</a:t>
            </a:r>
          </a:p>
          <a:p>
            <a:pPr marL="0" indent="0">
              <a:buNone/>
            </a:pPr>
            <a:r>
              <a:rPr lang="en-US" dirty="0"/>
              <a:t>	1. Take time to read the syllabus and note any questions you 		might have.</a:t>
            </a:r>
          </a:p>
        </p:txBody>
      </p:sp>
      <p:sp>
        <p:nvSpPr>
          <p:cNvPr id="5" name="TextBox 4"/>
          <p:cNvSpPr txBox="1"/>
          <p:nvPr/>
        </p:nvSpPr>
        <p:spPr>
          <a:xfrm>
            <a:off x="5134707" y="3113672"/>
            <a:ext cx="6608113" cy="1384995"/>
          </a:xfrm>
          <a:prstGeom prst="rect">
            <a:avLst/>
          </a:prstGeom>
          <a:noFill/>
        </p:spPr>
        <p:txBody>
          <a:bodyPr wrap="square" rtlCol="0">
            <a:spAutoFit/>
          </a:bodyPr>
          <a:lstStyle/>
          <a:p>
            <a:r>
              <a:rPr lang="en-US" sz="2800" dirty="0"/>
              <a:t>2.  Let’s read over the syllabus together.    </a:t>
            </a:r>
          </a:p>
          <a:p>
            <a:r>
              <a:rPr lang="en-US" sz="2800" dirty="0"/>
              <a:t>      Pay attention </a:t>
            </a:r>
            <a:r>
              <a:rPr lang="en-US" sz="2800"/>
              <a:t>and raise your hand </a:t>
            </a:r>
            <a:r>
              <a:rPr lang="en-US" sz="2800" dirty="0"/>
              <a:t>if 	you do not understand something.</a:t>
            </a:r>
          </a:p>
        </p:txBody>
      </p:sp>
    </p:spTree>
    <p:extLst>
      <p:ext uri="{BB962C8B-B14F-4D97-AF65-F5344CB8AC3E}">
        <p14:creationId xmlns:p14="http://schemas.microsoft.com/office/powerpoint/2010/main" val="128621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
                                        </p:tgtEl>
                                        <p:attrNameLst>
                                          <p:attrName>ppt_y</p:attrName>
                                        </p:attrNameLst>
                                      </p:cBhvr>
                                      <p:tavLst>
                                        <p:tav tm="0">
                                          <p:val>
                                            <p:strVal val="#ppt_y"/>
                                          </p:val>
                                        </p:tav>
                                        <p:tav tm="100000">
                                          <p:val>
                                            <p:strVal val="#ppt_y"/>
                                          </p:val>
                                        </p:tav>
                                      </p:tavLst>
                                    </p:anim>
                                    <p:anim calcmode="lin" valueType="num">
                                      <p:cBhvr>
                                        <p:cTn id="2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Fall Office Hours</a:t>
            </a:r>
          </a:p>
        </p:txBody>
      </p:sp>
      <p:graphicFrame>
        <p:nvGraphicFramePr>
          <p:cNvPr id="6" name="Table 5">
            <a:extLst>
              <a:ext uri="{FF2B5EF4-FFF2-40B4-BE49-F238E27FC236}">
                <a16:creationId xmlns:a16="http://schemas.microsoft.com/office/drawing/2014/main" id="{8F852344-97EE-8C47-9E52-E74C465D9B64}"/>
              </a:ext>
            </a:extLst>
          </p:cNvPr>
          <p:cNvGraphicFramePr>
            <a:graphicFrameLocks noGrp="1"/>
          </p:cNvGraphicFramePr>
          <p:nvPr>
            <p:extLst>
              <p:ext uri="{D42A27DB-BD31-4B8C-83A1-F6EECF244321}">
                <p14:modId xmlns:p14="http://schemas.microsoft.com/office/powerpoint/2010/main" val="1601847825"/>
              </p:ext>
            </p:extLst>
          </p:nvPr>
        </p:nvGraphicFramePr>
        <p:xfrm>
          <a:off x="838200" y="1557338"/>
          <a:ext cx="10734672" cy="4935537"/>
        </p:xfrm>
        <a:graphic>
          <a:graphicData uri="http://schemas.openxmlformats.org/drawingml/2006/table">
            <a:tbl>
              <a:tblPr firstRow="1" bandRow="1">
                <a:tableStyleId>{912C8C85-51F0-491E-9774-3900AFEF0FD7}</a:tableStyleId>
              </a:tblPr>
              <a:tblGrid>
                <a:gridCol w="1544633">
                  <a:extLst>
                    <a:ext uri="{9D8B030D-6E8A-4147-A177-3AD203B41FA5}">
                      <a16:colId xmlns:a16="http://schemas.microsoft.com/office/drawing/2014/main" val="2864153917"/>
                    </a:ext>
                  </a:extLst>
                </a:gridCol>
                <a:gridCol w="2033591">
                  <a:extLst>
                    <a:ext uri="{9D8B030D-6E8A-4147-A177-3AD203B41FA5}">
                      <a16:colId xmlns:a16="http://schemas.microsoft.com/office/drawing/2014/main" val="264411223"/>
                    </a:ext>
                  </a:extLst>
                </a:gridCol>
                <a:gridCol w="1789112">
                  <a:extLst>
                    <a:ext uri="{9D8B030D-6E8A-4147-A177-3AD203B41FA5}">
                      <a16:colId xmlns:a16="http://schemas.microsoft.com/office/drawing/2014/main" val="1967026850"/>
                    </a:ext>
                  </a:extLst>
                </a:gridCol>
                <a:gridCol w="1789112">
                  <a:extLst>
                    <a:ext uri="{9D8B030D-6E8A-4147-A177-3AD203B41FA5}">
                      <a16:colId xmlns:a16="http://schemas.microsoft.com/office/drawing/2014/main" val="1910098836"/>
                    </a:ext>
                  </a:extLst>
                </a:gridCol>
                <a:gridCol w="1789112">
                  <a:extLst>
                    <a:ext uri="{9D8B030D-6E8A-4147-A177-3AD203B41FA5}">
                      <a16:colId xmlns:a16="http://schemas.microsoft.com/office/drawing/2014/main" val="885470102"/>
                    </a:ext>
                  </a:extLst>
                </a:gridCol>
                <a:gridCol w="1789112">
                  <a:extLst>
                    <a:ext uri="{9D8B030D-6E8A-4147-A177-3AD203B41FA5}">
                      <a16:colId xmlns:a16="http://schemas.microsoft.com/office/drawing/2014/main" val="2249324656"/>
                    </a:ext>
                  </a:extLst>
                </a:gridCol>
              </a:tblGrid>
              <a:tr h="548393">
                <a:tc grid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u="none" strike="noStrike" dirty="0">
                          <a:effectLst/>
                        </a:rPr>
                        <a:t>Office Hours  Fall 2019  October 8 – December 27</a:t>
                      </a:r>
                      <a:endParaRPr lang="en-US" sz="2400" b="0" i="0" u="none" strike="noStrike" dirty="0">
                        <a:solidFill>
                          <a:srgbClr val="000000"/>
                        </a:solidFill>
                        <a:effectLst/>
                        <a:latin typeface="Calibri" charset="0"/>
                      </a:endParaRPr>
                    </a:p>
                  </a:txBody>
                  <a:tcPr>
                    <a:lnB w="57150" cap="flat" cmpd="sng" algn="ctr">
                      <a:solidFill>
                        <a:schemeClr val="bg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84776458"/>
                  </a:ext>
                </a:extLst>
              </a:tr>
              <a:tr h="548393">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sz="2000" dirty="0">
                          <a:solidFill>
                            <a:schemeClr val="bg1"/>
                          </a:solidFill>
                        </a:rPr>
                        <a:t>Monday</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sz="2000" dirty="0">
                          <a:solidFill>
                            <a:schemeClr val="bg1"/>
                          </a:solidFill>
                        </a:rPr>
                        <a:t>Tuesday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sz="2000" dirty="0">
                          <a:solidFill>
                            <a:schemeClr val="bg1"/>
                          </a:solidFill>
                        </a:rPr>
                        <a:t>Wednesday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sz="2000" dirty="0">
                          <a:solidFill>
                            <a:schemeClr val="bg1"/>
                          </a:solidFill>
                        </a:rPr>
                        <a:t>Thursday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tc>
                  <a:txBody>
                    <a:bodyPr/>
                    <a:lstStyle/>
                    <a:p>
                      <a:pPr algn="ctr"/>
                      <a:r>
                        <a:rPr lang="en-US" sz="2000" dirty="0">
                          <a:solidFill>
                            <a:schemeClr val="bg1"/>
                          </a:solidFill>
                        </a:rPr>
                        <a:t>Friday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521892501"/>
                  </a:ext>
                </a:extLst>
              </a:tr>
              <a:tr h="548393">
                <a:tc>
                  <a:txBody>
                    <a:bodyPr/>
                    <a:lstStyle/>
                    <a:p>
                      <a:pPr algn="ctr"/>
                      <a:r>
                        <a:rPr lang="en-US" sz="2000" dirty="0">
                          <a:solidFill>
                            <a:schemeClr val="bg1"/>
                          </a:solidFill>
                        </a:rPr>
                        <a:t>8:00-9:35</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702949793"/>
                  </a:ext>
                </a:extLst>
              </a:tr>
              <a:tr h="548393">
                <a:tc>
                  <a:txBody>
                    <a:bodyPr/>
                    <a:lstStyle/>
                    <a:p>
                      <a:pPr algn="ctr"/>
                      <a:r>
                        <a:rPr lang="en-US" sz="2000" dirty="0">
                          <a:solidFill>
                            <a:schemeClr val="bg1"/>
                          </a:solidFill>
                        </a:rPr>
                        <a:t>9:50-11:25</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000" b="1" dirty="0">
                          <a:solidFill>
                            <a:schemeClr val="bg1"/>
                          </a:solidFill>
                        </a:rPr>
                        <a:t>Mr. Rolfe</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190283679"/>
                  </a:ext>
                </a:extLst>
              </a:tr>
              <a:tr h="548393">
                <a:tc>
                  <a:txBody>
                    <a:bodyPr/>
                    <a:lstStyle/>
                    <a:p>
                      <a:pPr algn="ctr"/>
                      <a:r>
                        <a:rPr lang="en-US" sz="2000" dirty="0">
                          <a:solidFill>
                            <a:schemeClr val="bg1"/>
                          </a:solidFill>
                        </a:rPr>
                        <a:t>LUNCH</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Ms. </a:t>
                      </a:r>
                      <a:r>
                        <a:rPr lang="en-US" sz="2000" b="1" dirty="0" err="1">
                          <a:solidFill>
                            <a:schemeClr val="bg1"/>
                          </a:solidFill>
                        </a:rPr>
                        <a:t>Bumann</a:t>
                      </a:r>
                      <a:endParaRPr lang="en-US" sz="2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64348918"/>
                  </a:ext>
                </a:extLst>
              </a:tr>
              <a:tr h="548393">
                <a:tc>
                  <a:txBody>
                    <a:bodyPr/>
                    <a:lstStyle/>
                    <a:p>
                      <a:pPr algn="ctr"/>
                      <a:r>
                        <a:rPr lang="en-US" sz="2000" dirty="0">
                          <a:solidFill>
                            <a:schemeClr val="bg1"/>
                          </a:solidFill>
                        </a:rPr>
                        <a:t>1:20-2:55</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000" b="1" dirty="0">
                          <a:solidFill>
                            <a:schemeClr val="bg1"/>
                          </a:solidFill>
                        </a:rPr>
                        <a:t>Mr. Mann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Ms. Stetson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759502909"/>
                  </a:ext>
                </a:extLst>
              </a:tr>
              <a:tr h="548393">
                <a:tc>
                  <a:txBody>
                    <a:bodyPr/>
                    <a:lstStyle/>
                    <a:p>
                      <a:pPr algn="ctr"/>
                      <a:r>
                        <a:rPr lang="en-US" sz="2000" dirty="0">
                          <a:solidFill>
                            <a:schemeClr val="bg1"/>
                          </a:solidFill>
                        </a:rPr>
                        <a:t>3:10-4:45</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sz="2000" b="1" dirty="0">
                          <a:solidFill>
                            <a:schemeClr val="bg1"/>
                          </a:solidFill>
                        </a:rPr>
                        <a:t>Mr. </a:t>
                      </a:r>
                      <a:r>
                        <a:rPr lang="en-US" sz="2000" b="1" dirty="0" err="1">
                          <a:solidFill>
                            <a:schemeClr val="bg1"/>
                          </a:solidFill>
                        </a:rPr>
                        <a:t>Klompmaker</a:t>
                      </a:r>
                      <a:endParaRPr lang="en-US" sz="2000" b="1" dirty="0">
                        <a:solidFill>
                          <a:schemeClr val="bg1"/>
                        </a:solidFill>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Mr. </a:t>
                      </a:r>
                      <a:r>
                        <a:rPr lang="en-US" sz="2000" b="1" dirty="0" err="1">
                          <a:solidFill>
                            <a:schemeClr val="bg1"/>
                          </a:solidFill>
                        </a:rPr>
                        <a:t>Bumann</a:t>
                      </a:r>
                      <a:endParaRPr lang="en-US" sz="2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65840263"/>
                  </a:ext>
                </a:extLst>
              </a:tr>
              <a:tr h="548393">
                <a:tc>
                  <a:txBody>
                    <a:bodyPr/>
                    <a:lstStyle/>
                    <a:p>
                      <a:pPr algn="ctr"/>
                      <a:r>
                        <a:rPr lang="en-US" sz="2000" dirty="0">
                          <a:solidFill>
                            <a:schemeClr val="bg1"/>
                          </a:solidFill>
                        </a:rPr>
                        <a:t>DINNER</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3639622632"/>
                  </a:ext>
                </a:extLst>
              </a:tr>
              <a:tr h="548393">
                <a:tc>
                  <a:txBody>
                    <a:bodyPr/>
                    <a:lstStyle/>
                    <a:p>
                      <a:pPr algn="ctr"/>
                      <a:r>
                        <a:rPr lang="en-US" sz="2000" dirty="0">
                          <a:solidFill>
                            <a:schemeClr val="bg1"/>
                          </a:solidFill>
                        </a:rPr>
                        <a:t>6:00-8:00</a:t>
                      </a: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Ms. </a:t>
                      </a:r>
                      <a:r>
                        <a:rPr lang="en-US" sz="2000" b="1">
                          <a:solidFill>
                            <a:schemeClr val="bg1"/>
                          </a:solidFill>
                        </a:rPr>
                        <a:t>Groth</a:t>
                      </a:r>
                      <a:endParaRPr lang="en-US" sz="2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US" sz="20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939112686"/>
                  </a:ext>
                </a:extLst>
              </a:tr>
            </a:tbl>
          </a:graphicData>
        </a:graphic>
      </p:graphicFrame>
    </p:spTree>
    <p:extLst>
      <p:ext uri="{BB962C8B-B14F-4D97-AF65-F5344CB8AC3E}">
        <p14:creationId xmlns:p14="http://schemas.microsoft.com/office/powerpoint/2010/main" val="100585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81292" y="301079"/>
            <a:ext cx="3210825" cy="3173198"/>
          </a:xfrm>
          <a:prstGeom prst="rect">
            <a:avLst/>
          </a:prstGeom>
        </p:spPr>
      </p:pic>
      <p:sp>
        <p:nvSpPr>
          <p:cNvPr id="2" name="Title 1"/>
          <p:cNvSpPr>
            <a:spLocks noGrp="1"/>
          </p:cNvSpPr>
          <p:nvPr>
            <p:ph type="title"/>
          </p:nvPr>
        </p:nvSpPr>
        <p:spPr/>
        <p:txBody>
          <a:bodyPr/>
          <a:lstStyle/>
          <a:p>
            <a:r>
              <a:rPr lang="en-US" dirty="0"/>
              <a:t>Syllabus: Objectives</a:t>
            </a:r>
          </a:p>
        </p:txBody>
      </p:sp>
      <p:sp>
        <p:nvSpPr>
          <p:cNvPr id="3" name="Content Placeholder 2"/>
          <p:cNvSpPr>
            <a:spLocks noGrp="1"/>
          </p:cNvSpPr>
          <p:nvPr>
            <p:ph idx="1"/>
          </p:nvPr>
        </p:nvSpPr>
        <p:spPr>
          <a:xfrm>
            <a:off x="1120000" y="1593216"/>
            <a:ext cx="10233800" cy="4787264"/>
          </a:xfrm>
        </p:spPr>
        <p:txBody>
          <a:bodyPr>
            <a:normAutofit fontScale="92500"/>
          </a:bodyPr>
          <a:lstStyle/>
          <a:p>
            <a:pPr marL="0" indent="0">
              <a:buNone/>
            </a:pPr>
            <a:r>
              <a:rPr lang="en-US" dirty="0"/>
              <a:t>The purpose of this course is to improve your oral </a:t>
            </a:r>
          </a:p>
          <a:p>
            <a:pPr marL="0" indent="0">
              <a:buNone/>
            </a:pPr>
            <a:r>
              <a:rPr lang="en-US" dirty="0"/>
              <a:t>English in four ways:</a:t>
            </a:r>
          </a:p>
          <a:p>
            <a:pPr marL="0" indent="0">
              <a:buNone/>
            </a:pPr>
            <a:r>
              <a:rPr lang="en-US" dirty="0"/>
              <a:t>	1.  Fluency</a:t>
            </a:r>
          </a:p>
          <a:p>
            <a:pPr marL="0" indent="0">
              <a:buNone/>
            </a:pPr>
            <a:r>
              <a:rPr lang="en-US" dirty="0"/>
              <a:t>	2.  Pronunciation and spoken grammar</a:t>
            </a:r>
          </a:p>
          <a:p>
            <a:pPr marL="0" indent="0">
              <a:buNone/>
            </a:pPr>
            <a:r>
              <a:rPr lang="en-US" dirty="0"/>
              <a:t>	3.  Cultural appropriateness when speaking with Westerners</a:t>
            </a:r>
          </a:p>
          <a:p>
            <a:pPr marL="0" indent="0">
              <a:buNone/>
            </a:pPr>
            <a:r>
              <a:rPr lang="en-US" dirty="0"/>
              <a:t>	4.  Vocabulary</a:t>
            </a:r>
          </a:p>
          <a:p>
            <a:pPr marL="0" indent="0">
              <a:buNone/>
            </a:pPr>
            <a:r>
              <a:rPr lang="en-US" dirty="0"/>
              <a:t>We will do this by discussing a variety of principles surrounding leadership and focusing on a specific aspect of English grammar and pronunciation each week.  There will also be group projects through which you will practice these leadership and oral English skills.  Unlike your high school English courses, helping you pass an exam is </a:t>
            </a:r>
            <a:r>
              <a:rPr lang="en-US" u="sng" dirty="0"/>
              <a:t>not</a:t>
            </a:r>
            <a:r>
              <a:rPr lang="en-US" dirty="0"/>
              <a:t> the goal of this class.  </a:t>
            </a:r>
          </a:p>
          <a:p>
            <a:pPr marL="0" indent="0">
              <a:buNone/>
            </a:pPr>
            <a:endParaRPr lang="en-US" dirty="0"/>
          </a:p>
        </p:txBody>
      </p:sp>
    </p:spTree>
    <p:extLst>
      <p:ext uri="{BB962C8B-B14F-4D97-AF65-F5344CB8AC3E}">
        <p14:creationId xmlns:p14="http://schemas.microsoft.com/office/powerpoint/2010/main" val="88854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2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7"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6"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1" presetClass="entr" presetSubtype="0" fill="hold" grpId="0" nodeType="clickEffect">
                                  <p:stCondLst>
                                    <p:cond delay="0"/>
                                  </p:stCondLst>
                                  <p:iterate type="lt">
                                    <p:tmPct val="10000"/>
                                  </p:iterate>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5"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1" presetClass="entr" presetSubtype="0" fill="hold" grpId="0" nodeType="clickEffect">
                                  <p:stCondLst>
                                    <p:cond delay="0"/>
                                  </p:stCondLst>
                                  <p:iterate type="lt">
                                    <p:tmPct val="10000"/>
                                  </p:iterate>
                                  <p:childTnLst>
                                    <p:set>
                                      <p:cBhvr>
                                        <p:cTn id="41" dur="1" fill="hold">
                                          <p:stCondLst>
                                            <p:cond delay="0"/>
                                          </p:stCondLst>
                                        </p:cTn>
                                        <p:tgtEl>
                                          <p:spTgt spid="3">
                                            <p:txEl>
                                              <p:pRg st="4" end="4"/>
                                            </p:txEl>
                                          </p:spTgt>
                                        </p:tgtEl>
                                        <p:attrNameLst>
                                          <p:attrName>style.visibility</p:attrName>
                                        </p:attrNameLst>
                                      </p:cBhvr>
                                      <p:to>
                                        <p:strVal val="visible"/>
                                      </p:to>
                                    </p:set>
                                    <p:anim calcmode="lin" valueType="num">
                                      <p:cBhvr>
                                        <p:cTn id="42"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4"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1" presetClass="entr" presetSubtype="0" fill="hold" grpId="0" nodeType="clickEffect">
                                  <p:stCondLst>
                                    <p:cond delay="0"/>
                                  </p:stCondLst>
                                  <p:iterate type="lt">
                                    <p:tmPct val="10000"/>
                                  </p:iterate>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p:cTn id="51"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3"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3">
                                            <p:txEl>
                                              <p:pRg st="5" end="5"/>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1" presetClass="entr" presetSubtype="0" fill="hold" grpId="0" nodeType="clickEffect">
                                  <p:stCondLst>
                                    <p:cond delay="0"/>
                                  </p:stCondLst>
                                  <p:iterate type="lt">
                                    <p:tmPct val="10000"/>
                                  </p:iterate>
                                  <p:childTnLst>
                                    <p:set>
                                      <p:cBhvr>
                                        <p:cTn id="59" dur="1" fill="hold">
                                          <p:stCondLst>
                                            <p:cond delay="0"/>
                                          </p:stCondLst>
                                        </p:cTn>
                                        <p:tgtEl>
                                          <p:spTgt spid="3">
                                            <p:txEl>
                                              <p:pRg st="6" end="6"/>
                                            </p:txEl>
                                          </p:spTgt>
                                        </p:tgtEl>
                                        <p:attrNameLst>
                                          <p:attrName>style.visibility</p:attrName>
                                        </p:attrNameLst>
                                      </p:cBhvr>
                                      <p:to>
                                        <p:strVal val="visible"/>
                                      </p:to>
                                    </p:set>
                                    <p:anim calcmode="lin" valueType="num">
                                      <p:cBhvr>
                                        <p:cTn id="60"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62"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Fluency vs. Accuracy</a:t>
            </a:r>
          </a:p>
        </p:txBody>
      </p:sp>
      <p:sp>
        <p:nvSpPr>
          <p:cNvPr id="3" name="Content Placeholder 2"/>
          <p:cNvSpPr>
            <a:spLocks noGrp="1"/>
          </p:cNvSpPr>
          <p:nvPr>
            <p:ph idx="1"/>
          </p:nvPr>
        </p:nvSpPr>
        <p:spPr>
          <a:xfrm>
            <a:off x="1119999" y="1825625"/>
            <a:ext cx="10344119" cy="4351338"/>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Fluency – the ability to speak a language steadily with few stops or pauses.  Fluency is like the flow of water.  This is perfected through practice.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Accuracy – the ability to speak a language without making mistakes in grammar, pronunciation and tenses.  This is perfected </a:t>
            </a:r>
            <a:r>
              <a:rPr lang="en-US">
                <a:solidFill>
                  <a:schemeClr val="tx1"/>
                </a:solidFill>
              </a:rPr>
              <a:t>through correction.</a:t>
            </a:r>
            <a:endParaRPr lang="en-US"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b="1" dirty="0">
                <a:solidFill>
                  <a:srgbClr val="FFC000"/>
                </a:solidFill>
              </a:rPr>
              <a:t>It is the intention of a language teacher to balance the importance of these two goals.  Fluency builds confidence and accuracy builds communication.</a:t>
            </a:r>
          </a:p>
        </p:txBody>
      </p:sp>
    </p:spTree>
    <p:extLst>
      <p:ext uri="{BB962C8B-B14F-4D97-AF65-F5344CB8AC3E}">
        <p14:creationId xmlns:p14="http://schemas.microsoft.com/office/powerpoint/2010/main" val="42020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rot="1018212">
            <a:off x="8359114" y="1627125"/>
            <a:ext cx="3020363" cy="4545135"/>
          </a:xfrm>
          <a:prstGeom prst="rect">
            <a:avLst/>
          </a:prstGeom>
        </p:spPr>
      </p:pic>
      <p:sp>
        <p:nvSpPr>
          <p:cNvPr id="2" name="Title 1"/>
          <p:cNvSpPr>
            <a:spLocks noGrp="1"/>
          </p:cNvSpPr>
          <p:nvPr>
            <p:ph type="title"/>
          </p:nvPr>
        </p:nvSpPr>
        <p:spPr/>
        <p:txBody>
          <a:bodyPr/>
          <a:lstStyle/>
          <a:p>
            <a:r>
              <a:rPr lang="en-US" dirty="0"/>
              <a:t>Syllabus: Required Materials</a:t>
            </a:r>
          </a:p>
        </p:txBody>
      </p:sp>
      <p:sp>
        <p:nvSpPr>
          <p:cNvPr id="3" name="Content Placeholder 2"/>
          <p:cNvSpPr>
            <a:spLocks noGrp="1"/>
          </p:cNvSpPr>
          <p:nvPr>
            <p:ph idx="1"/>
          </p:nvPr>
        </p:nvSpPr>
        <p:spPr/>
        <p:txBody>
          <a:bodyPr/>
          <a:lstStyle/>
          <a:p>
            <a:r>
              <a:rPr lang="en-US" dirty="0"/>
              <a:t>Textbook – </a:t>
            </a:r>
            <a:r>
              <a:rPr lang="en-US" i="1" dirty="0"/>
              <a:t>Modern Leadership Strategies from 			Ancient Chinese Wisdom</a:t>
            </a:r>
            <a:r>
              <a:rPr lang="en-US" dirty="0"/>
              <a:t>, by Robert Foster</a:t>
            </a:r>
          </a:p>
          <a:p>
            <a:r>
              <a:rPr lang="en-US" dirty="0"/>
              <a:t>Notebook – that is specifically for this class</a:t>
            </a:r>
          </a:p>
          <a:p>
            <a:r>
              <a:rPr lang="en-US" dirty="0"/>
              <a:t>Paper – loose leaf</a:t>
            </a:r>
          </a:p>
          <a:p>
            <a:r>
              <a:rPr lang="en-US" dirty="0"/>
              <a:t>Pens – have them every class.</a:t>
            </a:r>
          </a:p>
        </p:txBody>
      </p:sp>
      <p:pic>
        <p:nvPicPr>
          <p:cNvPr id="4" name="Picture 3"/>
          <p:cNvPicPr>
            <a:picLocks noChangeAspect="1"/>
          </p:cNvPicPr>
          <p:nvPr/>
        </p:nvPicPr>
        <p:blipFill>
          <a:blip r:embed="rId3"/>
          <a:stretch>
            <a:fillRect/>
          </a:stretch>
        </p:blipFill>
        <p:spPr>
          <a:xfrm>
            <a:off x="4165600" y="3595398"/>
            <a:ext cx="5445760" cy="3237202"/>
          </a:xfrm>
          <a:prstGeom prst="rect">
            <a:avLst/>
          </a:prstGeom>
        </p:spPr>
      </p:pic>
    </p:spTree>
    <p:extLst>
      <p:ext uri="{BB962C8B-B14F-4D97-AF65-F5344CB8AC3E}">
        <p14:creationId xmlns:p14="http://schemas.microsoft.com/office/powerpoint/2010/main" val="15076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Expectations</a:t>
            </a:r>
          </a:p>
        </p:txBody>
      </p:sp>
      <p:sp>
        <p:nvSpPr>
          <p:cNvPr id="3" name="Content Placeholder 2"/>
          <p:cNvSpPr>
            <a:spLocks noGrp="1"/>
          </p:cNvSpPr>
          <p:nvPr>
            <p:ph idx="1"/>
          </p:nvPr>
        </p:nvSpPr>
        <p:spPr>
          <a:xfrm>
            <a:off x="955878" y="1708394"/>
            <a:ext cx="10790646" cy="4926868"/>
          </a:xfrm>
        </p:spPr>
        <p:txBody>
          <a:bodyPr>
            <a:normAutofit/>
          </a:bodyPr>
          <a:lstStyle/>
          <a:p>
            <a:pPr marL="514350" indent="-514350">
              <a:buAutoNum type="arabicPeriod"/>
            </a:pPr>
            <a:r>
              <a:rPr lang="en-US" dirty="0"/>
              <a:t>Treat EVERYONE with respect.  Remember that everyone makes mistakes (including me) and that is okay.  </a:t>
            </a:r>
            <a:r>
              <a:rPr lang="en-US" dirty="0">
                <a:solidFill>
                  <a:srgbClr val="FFFF00"/>
                </a:solidFill>
              </a:rPr>
              <a:t>DON’T BE SHY, JUST TRY!</a:t>
            </a:r>
          </a:p>
          <a:p>
            <a:pPr marL="514350" indent="-514350">
              <a:buAutoNum type="arabicPeriod"/>
            </a:pPr>
            <a:r>
              <a:rPr lang="en-US" dirty="0"/>
              <a:t>Come to class prepared and on time.</a:t>
            </a:r>
          </a:p>
          <a:p>
            <a:pPr marL="514350" indent="-514350">
              <a:buAutoNum type="arabicPeriod"/>
            </a:pPr>
            <a:r>
              <a:rPr lang="en-US" dirty="0"/>
              <a:t>Practice speaking English outside of class.</a:t>
            </a:r>
          </a:p>
          <a:p>
            <a:pPr marL="514350" indent="-514350">
              <a:buAutoNum type="arabicPeriod"/>
            </a:pPr>
            <a:r>
              <a:rPr lang="en-US" dirty="0"/>
              <a:t>Use the practice time in class to your best advantage.</a:t>
            </a:r>
          </a:p>
          <a:p>
            <a:pPr marL="514350" indent="-514350">
              <a:buAutoNum type="arabicPeriod"/>
            </a:pPr>
            <a:r>
              <a:rPr lang="en-US" dirty="0"/>
              <a:t>Do </a:t>
            </a:r>
            <a:r>
              <a:rPr lang="en-US" u="sng" dirty="0"/>
              <a:t>your</a:t>
            </a:r>
            <a:r>
              <a:rPr lang="en-US" dirty="0"/>
              <a:t> work and only your work.  Cheating and plagiarism will NOT be tolerated.</a:t>
            </a:r>
          </a:p>
          <a:p>
            <a:pPr marL="514350" indent="-514350">
              <a:buAutoNum type="arabicPeriod"/>
            </a:pPr>
            <a:r>
              <a:rPr lang="en-US" dirty="0"/>
              <a:t>Encourage and help your classmates.  THIS IS NOT A COMPETITION.</a:t>
            </a:r>
          </a:p>
          <a:p>
            <a:pPr marL="514350" indent="-514350">
              <a:buAutoNum type="arabicPeriod"/>
            </a:pPr>
            <a:r>
              <a:rPr lang="en-US" dirty="0"/>
              <a:t>Have fun and do the best you can.  I will.  </a:t>
            </a:r>
            <a:r>
              <a:rPr lang="en-US" dirty="0">
                <a:sym typeface="Wingdings"/>
              </a:rPr>
              <a:t></a:t>
            </a:r>
            <a:endParaRPr lang="en-US" dirty="0"/>
          </a:p>
          <a:p>
            <a:pPr marL="514350" indent="-514350">
              <a:buAutoNum type="arabicPeriod"/>
            </a:pPr>
            <a:endParaRPr lang="en-US" dirty="0"/>
          </a:p>
        </p:txBody>
      </p:sp>
    </p:spTree>
    <p:extLst>
      <p:ext uri="{BB962C8B-B14F-4D97-AF65-F5344CB8AC3E}">
        <p14:creationId xmlns:p14="http://schemas.microsoft.com/office/powerpoint/2010/main" val="20857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p:cTn id="61"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63"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in Leadership Introduction</a:t>
            </a:r>
          </a:p>
        </p:txBody>
      </p:sp>
      <p:sp>
        <p:nvSpPr>
          <p:cNvPr id="3" name="Content Placeholder 2"/>
          <p:cNvSpPr>
            <a:spLocks noGrp="1"/>
          </p:cNvSpPr>
          <p:nvPr>
            <p:ph idx="1"/>
          </p:nvPr>
        </p:nvSpPr>
        <p:spPr/>
        <p:txBody>
          <a:bodyPr/>
          <a:lstStyle/>
          <a:p>
            <a:pPr marL="0" indent="0">
              <a:buNone/>
            </a:pPr>
            <a:r>
              <a:rPr lang="en-US" sz="3600" dirty="0"/>
              <a:t>Today we are going to:</a:t>
            </a:r>
          </a:p>
          <a:p>
            <a:pPr marL="0" indent="0">
              <a:buNone/>
            </a:pPr>
            <a:r>
              <a:rPr lang="en-US" dirty="0"/>
              <a:t>	1.  Introduce the teacher</a:t>
            </a:r>
          </a:p>
          <a:p>
            <a:pPr marL="0" indent="0">
              <a:buNone/>
            </a:pPr>
            <a:r>
              <a:rPr lang="en-US" dirty="0"/>
              <a:t>	2.  Introduce the classwork</a:t>
            </a:r>
          </a:p>
          <a:p>
            <a:pPr marL="0" indent="0">
              <a:buNone/>
            </a:pPr>
            <a:r>
              <a:rPr lang="en-US" dirty="0"/>
              <a:t>	3.  Introduce the classroom</a:t>
            </a:r>
          </a:p>
          <a:p>
            <a:pPr marL="0" indent="0">
              <a:buNone/>
            </a:pPr>
            <a:r>
              <a:rPr lang="en-US" dirty="0"/>
              <a:t>	4.  Introduce the students</a:t>
            </a:r>
          </a:p>
        </p:txBody>
      </p:sp>
    </p:spTree>
    <p:extLst>
      <p:ext uri="{BB962C8B-B14F-4D97-AF65-F5344CB8AC3E}">
        <p14:creationId xmlns:p14="http://schemas.microsoft.com/office/powerpoint/2010/main" val="748442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Attendance Policy</a:t>
            </a:r>
          </a:p>
        </p:txBody>
      </p:sp>
      <p:sp>
        <p:nvSpPr>
          <p:cNvPr id="3" name="Content Placeholder 2"/>
          <p:cNvSpPr>
            <a:spLocks noGrp="1"/>
          </p:cNvSpPr>
          <p:nvPr>
            <p:ph idx="1"/>
          </p:nvPr>
        </p:nvSpPr>
        <p:spPr>
          <a:xfrm>
            <a:off x="1120000" y="1825623"/>
            <a:ext cx="10233800" cy="4834483"/>
          </a:xfrm>
        </p:spPr>
        <p:txBody>
          <a:bodyPr>
            <a:normAutofit lnSpcReduction="10000"/>
          </a:bodyPr>
          <a:lstStyle/>
          <a:p>
            <a:r>
              <a:rPr lang="en-US" dirty="0"/>
              <a:t>Every class missed will result in a grade reduction.</a:t>
            </a:r>
          </a:p>
          <a:p>
            <a:r>
              <a:rPr lang="en-US" dirty="0"/>
              <a:t>Students who miss more than three classes will not be permitted to take the final exam!</a:t>
            </a:r>
          </a:p>
          <a:p>
            <a:r>
              <a:rPr lang="en-US" dirty="0"/>
              <a:t>If you are late twice, it will be counted as one absence.</a:t>
            </a:r>
          </a:p>
          <a:p>
            <a:pPr marL="0" indent="0">
              <a:buNone/>
            </a:pPr>
            <a:r>
              <a:rPr lang="en-US" dirty="0"/>
              <a:t>		    	</a:t>
            </a:r>
            <a:r>
              <a:rPr lang="en-US" sz="3200" dirty="0">
                <a:solidFill>
                  <a:srgbClr val="FFFF00"/>
                </a:solidFill>
              </a:rPr>
              <a:t>1 late + 1 late = 1 absence</a:t>
            </a:r>
          </a:p>
          <a:p>
            <a:r>
              <a:rPr lang="en-US" dirty="0"/>
              <a:t>If you miss a class, you will be expected to acquire the information you missed from a classmate or schedule with me to sit in the same class at another time.  You are responsible for the information and assignments you missed – not me.</a:t>
            </a:r>
          </a:p>
          <a:p>
            <a:r>
              <a:rPr lang="en-US" dirty="0"/>
              <a:t>If you miss a class when there is a team project, you will get a zero for the project!  They cannot be made up.</a:t>
            </a:r>
          </a:p>
        </p:txBody>
      </p:sp>
      <p:pic>
        <p:nvPicPr>
          <p:cNvPr id="4" name="Picture 3"/>
          <p:cNvPicPr>
            <a:picLocks noChangeAspect="1"/>
          </p:cNvPicPr>
          <p:nvPr/>
        </p:nvPicPr>
        <p:blipFill>
          <a:blip r:embed="rId2"/>
          <a:stretch>
            <a:fillRect/>
          </a:stretch>
        </p:blipFill>
        <p:spPr>
          <a:xfrm>
            <a:off x="6964680" y="4212102"/>
            <a:ext cx="5181600" cy="2614246"/>
          </a:xfrm>
          <a:prstGeom prst="rect">
            <a:avLst/>
          </a:prstGeom>
        </p:spPr>
      </p:pic>
    </p:spTree>
    <p:extLst>
      <p:ext uri="{BB962C8B-B14F-4D97-AF65-F5344CB8AC3E}">
        <p14:creationId xmlns:p14="http://schemas.microsoft.com/office/powerpoint/2010/main" val="125383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par>
                          <p:cTn id="30" fill="hold">
                            <p:stCondLst>
                              <p:cond delay="27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5"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1" presetClass="entr" presetSubtype="0" fill="hold" grpId="0" nodeType="clickEffect">
                                  <p:stCondLst>
                                    <p:cond delay="0"/>
                                  </p:stCondLst>
                                  <p:iterate type="lt">
                                    <p:tmPct val="10000"/>
                                  </p:iterate>
                                  <p:childTnLst>
                                    <p:set>
                                      <p:cBhvr>
                                        <p:cTn id="41" dur="1" fill="hold">
                                          <p:stCondLst>
                                            <p:cond delay="0"/>
                                          </p:stCondLst>
                                        </p:cTn>
                                        <p:tgtEl>
                                          <p:spTgt spid="3">
                                            <p:txEl>
                                              <p:pRg st="4" end="4"/>
                                            </p:txEl>
                                          </p:spTgt>
                                        </p:tgtEl>
                                        <p:attrNameLst>
                                          <p:attrName>style.visibility</p:attrName>
                                        </p:attrNameLst>
                                      </p:cBhvr>
                                      <p:to>
                                        <p:strVal val="visible"/>
                                      </p:to>
                                    </p:set>
                                    <p:anim calcmode="lin" valueType="num">
                                      <p:cBhvr>
                                        <p:cTn id="42"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4"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1" presetClass="entr" presetSubtype="0" fill="hold" grpId="0" nodeType="clickEffect">
                                  <p:stCondLst>
                                    <p:cond delay="0"/>
                                  </p:stCondLst>
                                  <p:iterate type="lt">
                                    <p:tmPct val="10000"/>
                                  </p:iterate>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p:cTn id="51"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3"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3">
                                            <p:txEl>
                                              <p:pRg st="5" end="5"/>
                                            </p:txEl>
                                          </p:spTgt>
                                        </p:tgtEl>
                                      </p:cBhvr>
                                    </p:animEffect>
                                  </p:childTnLst>
                                </p:cTn>
                              </p:par>
                              <p:par>
                                <p:cTn id="56" presetID="9" presetClass="exit" presetSubtype="0" fill="hold" nodeType="withEffect">
                                  <p:stCondLst>
                                    <p:cond delay="0"/>
                                  </p:stCondLst>
                                  <p:childTnLst>
                                    <p:animEffect transition="out" filter="dissolv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232" y="365125"/>
            <a:ext cx="10515600" cy="1325563"/>
          </a:xfrm>
        </p:spPr>
        <p:txBody>
          <a:bodyPr>
            <a:normAutofit/>
          </a:bodyPr>
          <a:lstStyle/>
          <a:p>
            <a:r>
              <a:rPr lang="en-US" sz="6000" b="1" dirty="0">
                <a:solidFill>
                  <a:srgbClr val="FFFF00"/>
                </a:solidFill>
              </a:rPr>
              <a:t>Let’s take </a:t>
            </a:r>
            <a:r>
              <a:rPr lang="en-US" sz="6000" b="1">
                <a:solidFill>
                  <a:srgbClr val="FFFF00"/>
                </a:solidFill>
              </a:rPr>
              <a:t>a 5 </a:t>
            </a:r>
            <a:r>
              <a:rPr lang="en-US" sz="6000" b="1" dirty="0">
                <a:solidFill>
                  <a:srgbClr val="FFFF00"/>
                </a:solidFill>
              </a:rPr>
              <a:t>minute break!</a:t>
            </a:r>
          </a:p>
        </p:txBody>
      </p:sp>
      <p:pic>
        <p:nvPicPr>
          <p:cNvPr id="4" name="Picture 3"/>
          <p:cNvPicPr>
            <a:picLocks noChangeAspect="1"/>
          </p:cNvPicPr>
          <p:nvPr/>
        </p:nvPicPr>
        <p:blipFill>
          <a:blip r:embed="rId2"/>
          <a:stretch>
            <a:fillRect/>
          </a:stretch>
        </p:blipFill>
        <p:spPr>
          <a:xfrm>
            <a:off x="2758768" y="1908420"/>
            <a:ext cx="6587942" cy="4398596"/>
          </a:xfrm>
          <a:prstGeom prst="rect">
            <a:avLst/>
          </a:prstGeom>
        </p:spPr>
      </p:pic>
    </p:spTree>
    <p:extLst>
      <p:ext uri="{BB962C8B-B14F-4D97-AF65-F5344CB8AC3E}">
        <p14:creationId xmlns:p14="http://schemas.microsoft.com/office/powerpoint/2010/main" val="1304818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Grading Structure</a:t>
            </a:r>
          </a:p>
        </p:txBody>
      </p:sp>
      <p:sp>
        <p:nvSpPr>
          <p:cNvPr id="3" name="Content Placeholder 2"/>
          <p:cNvSpPr>
            <a:spLocks noGrp="1"/>
          </p:cNvSpPr>
          <p:nvPr>
            <p:ph idx="1"/>
          </p:nvPr>
        </p:nvSpPr>
        <p:spPr/>
        <p:txBody>
          <a:bodyPr>
            <a:normAutofit/>
          </a:bodyPr>
          <a:lstStyle/>
          <a:p>
            <a:pPr marL="0" indent="0">
              <a:buNone/>
            </a:pPr>
            <a:r>
              <a:rPr lang="en-US" sz="3600" dirty="0"/>
              <a:t>Homework, Attendance </a:t>
            </a:r>
          </a:p>
          <a:p>
            <a:pPr marL="0" indent="0">
              <a:buNone/>
            </a:pPr>
            <a:r>
              <a:rPr lang="en-US" sz="3600" dirty="0"/>
              <a:t>and Class Participation	15%</a:t>
            </a:r>
          </a:p>
          <a:p>
            <a:pPr marL="0" indent="0">
              <a:buNone/>
            </a:pPr>
            <a:r>
              <a:rPr lang="en-US" sz="3600" dirty="0"/>
              <a:t>Quizzes				15%</a:t>
            </a:r>
          </a:p>
          <a:p>
            <a:pPr marL="0" indent="0">
              <a:buNone/>
            </a:pPr>
            <a:r>
              <a:rPr lang="en-US" sz="3600" dirty="0"/>
              <a:t>Group Projects		20%</a:t>
            </a:r>
          </a:p>
          <a:p>
            <a:pPr marL="0" indent="0">
              <a:buNone/>
            </a:pPr>
            <a:r>
              <a:rPr lang="en-US" sz="3600" dirty="0"/>
              <a:t>Midterm				10%</a:t>
            </a:r>
          </a:p>
          <a:p>
            <a:pPr marL="0" indent="0">
              <a:buNone/>
            </a:pPr>
            <a:r>
              <a:rPr lang="en-US" sz="3600" u="sng" dirty="0"/>
              <a:t>Final Exam			40%</a:t>
            </a:r>
          </a:p>
          <a:p>
            <a:pPr marL="0" indent="0">
              <a:buNone/>
            </a:pPr>
            <a:r>
              <a:rPr lang="en-US" sz="3600" dirty="0"/>
              <a:t>Total				100%</a:t>
            </a:r>
          </a:p>
        </p:txBody>
      </p:sp>
      <p:pic>
        <p:nvPicPr>
          <p:cNvPr id="4" name="Picture 3"/>
          <p:cNvPicPr>
            <a:picLocks noChangeAspect="1"/>
          </p:cNvPicPr>
          <p:nvPr/>
        </p:nvPicPr>
        <p:blipFill>
          <a:blip r:embed="rId2"/>
          <a:stretch>
            <a:fillRect/>
          </a:stretch>
        </p:blipFill>
        <p:spPr>
          <a:xfrm>
            <a:off x="6874071" y="2209800"/>
            <a:ext cx="5317928" cy="4945673"/>
          </a:xfrm>
          <a:prstGeom prst="rect">
            <a:avLst/>
          </a:prstGeom>
        </p:spPr>
      </p:pic>
    </p:spTree>
    <p:extLst>
      <p:ext uri="{BB962C8B-B14F-4D97-AF65-F5344CB8AC3E}">
        <p14:creationId xmlns:p14="http://schemas.microsoft.com/office/powerpoint/2010/main" val="2015702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447" y="3230880"/>
            <a:ext cx="2676207" cy="4140017"/>
          </a:xfrm>
          <a:prstGeom prst="rect">
            <a:avLst/>
          </a:prstGeom>
        </p:spPr>
      </p:pic>
      <p:sp>
        <p:nvSpPr>
          <p:cNvPr id="2" name="Title 1"/>
          <p:cNvSpPr>
            <a:spLocks noGrp="1"/>
          </p:cNvSpPr>
          <p:nvPr>
            <p:ph type="title"/>
          </p:nvPr>
        </p:nvSpPr>
        <p:spPr/>
        <p:txBody>
          <a:bodyPr/>
          <a:lstStyle/>
          <a:p>
            <a:r>
              <a:rPr lang="en-US" dirty="0"/>
              <a:t>Syllabus: Participation Points</a:t>
            </a:r>
          </a:p>
        </p:txBody>
      </p:sp>
      <p:sp>
        <p:nvSpPr>
          <p:cNvPr id="3" name="Content Placeholder 2"/>
          <p:cNvSpPr>
            <a:spLocks noGrp="1"/>
          </p:cNvSpPr>
          <p:nvPr>
            <p:ph idx="1"/>
          </p:nvPr>
        </p:nvSpPr>
        <p:spPr>
          <a:xfrm>
            <a:off x="1828800" y="1825625"/>
            <a:ext cx="10073640" cy="4739298"/>
          </a:xfrm>
        </p:spPr>
        <p:txBody>
          <a:bodyPr/>
          <a:lstStyle/>
          <a:p>
            <a:pPr lvl="0"/>
            <a:r>
              <a:rPr lang="en-US" u="sng" dirty="0"/>
              <a:t>In-class participation</a:t>
            </a:r>
            <a:r>
              <a:rPr lang="en-US" dirty="0"/>
              <a:t>: Class participation points are recorded by the teacher when you participate in the class exercises.  A total of 20 tallies are needed for full points in this category.</a:t>
            </a:r>
          </a:p>
          <a:p>
            <a:pPr lvl="0"/>
            <a:r>
              <a:rPr lang="en-US" dirty="0"/>
              <a:t>Attendance is 5% and homework completion is 5% of your grade.</a:t>
            </a:r>
          </a:p>
          <a:p>
            <a:pPr lvl="0"/>
            <a:r>
              <a:rPr lang="en-US" dirty="0"/>
              <a:t>Teacher’s evaluation of the successful completion of each group project is 4% of the Project Participation points.</a:t>
            </a:r>
          </a:p>
          <a:p>
            <a:pPr lvl="0"/>
            <a:r>
              <a:rPr lang="en-US" dirty="0"/>
              <a:t>Peer evaluation of how each of you performed your duties in the group during the project is 16% of Project Participation points.</a:t>
            </a:r>
          </a:p>
          <a:p>
            <a:pPr lvl="0"/>
            <a:endParaRPr lang="en-US" sz="1200" dirty="0"/>
          </a:p>
          <a:p>
            <a:pPr marL="0" indent="0">
              <a:buNone/>
            </a:pPr>
            <a:r>
              <a:rPr lang="en-US" dirty="0"/>
              <a:t>		</a:t>
            </a:r>
            <a:r>
              <a:rPr lang="en-US" sz="3600" b="1" dirty="0">
                <a:solidFill>
                  <a:srgbClr val="FFFF00"/>
                </a:solidFill>
              </a:rPr>
              <a:t>This is 35% of your grade!</a:t>
            </a:r>
          </a:p>
        </p:txBody>
      </p:sp>
    </p:spTree>
    <p:extLst>
      <p:ext uri="{BB962C8B-B14F-4D97-AF65-F5344CB8AC3E}">
        <p14:creationId xmlns:p14="http://schemas.microsoft.com/office/powerpoint/2010/main" val="136047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Resources</a:t>
            </a:r>
          </a:p>
        </p:txBody>
      </p:sp>
      <p:sp>
        <p:nvSpPr>
          <p:cNvPr id="3" name="Content Placeholder 2"/>
          <p:cNvSpPr>
            <a:spLocks noGrp="1"/>
          </p:cNvSpPr>
          <p:nvPr>
            <p:ph idx="1"/>
          </p:nvPr>
        </p:nvSpPr>
        <p:spPr/>
        <p:txBody>
          <a:bodyPr/>
          <a:lstStyle/>
          <a:p>
            <a:pPr marL="0" indent="0">
              <a:buNone/>
            </a:pPr>
            <a:r>
              <a:rPr lang="en-US" dirty="0"/>
              <a:t>Contact me on </a:t>
            </a:r>
            <a:r>
              <a:rPr lang="en-US" dirty="0" err="1"/>
              <a:t>WeChat</a:t>
            </a:r>
            <a:r>
              <a:rPr lang="en-US" dirty="0"/>
              <a:t>:		          Pretty English Association (PEA)</a:t>
            </a:r>
          </a:p>
        </p:txBody>
      </p:sp>
      <p:pic>
        <p:nvPicPr>
          <p:cNvPr id="6" name="Picture 5" descr="Macintosh HD:private:var:folders:j_:qt5fqxkj06s3dw2zqvzsxmzm0000gn:T:com.apple.iChat:Messages:Transfers:IMG_6199.JPG"/>
          <p:cNvPicPr/>
          <p:nvPr/>
        </p:nvPicPr>
        <p:blipFill>
          <a:blip r:embed="rId2">
            <a:extLst>
              <a:ext uri="{28A0092B-C50C-407E-A947-70E740481C1C}">
                <a14:useLocalDpi xmlns:a14="http://schemas.microsoft.com/office/drawing/2010/main" val="0"/>
              </a:ext>
            </a:extLst>
          </a:blip>
          <a:srcRect/>
          <a:stretch>
            <a:fillRect/>
          </a:stretch>
        </p:blipFill>
        <p:spPr bwMode="auto">
          <a:xfrm>
            <a:off x="1296670" y="2742367"/>
            <a:ext cx="3610610" cy="3367642"/>
          </a:xfrm>
          <a:prstGeom prst="rect">
            <a:avLst/>
          </a:prstGeom>
          <a:noFill/>
          <a:ln>
            <a:noFill/>
          </a:ln>
        </p:spPr>
      </p:pic>
      <p:pic>
        <p:nvPicPr>
          <p:cNvPr id="7" name="Picture 6">
            <a:extLst>
              <a:ext uri="{FF2B5EF4-FFF2-40B4-BE49-F238E27FC236}">
                <a16:creationId xmlns:a16="http://schemas.microsoft.com/office/drawing/2014/main" id="{326A9338-B8E4-F440-989D-606DE179B412}"/>
              </a:ext>
            </a:extLst>
          </p:cNvPr>
          <p:cNvPicPr/>
          <p:nvPr/>
        </p:nvPicPr>
        <p:blipFill>
          <a:blip r:embed="rId3">
            <a:extLst>
              <a:ext uri="{28A0092B-C50C-407E-A947-70E740481C1C}">
                <a14:useLocalDpi xmlns:a14="http://schemas.microsoft.com/office/drawing/2010/main" val="0"/>
              </a:ext>
            </a:extLst>
          </a:blip>
          <a:stretch>
            <a:fillRect/>
          </a:stretch>
        </p:blipFill>
        <p:spPr>
          <a:xfrm>
            <a:off x="6791324" y="2628902"/>
            <a:ext cx="3610610" cy="3513613"/>
          </a:xfrm>
          <a:prstGeom prst="rect">
            <a:avLst/>
          </a:prstGeom>
        </p:spPr>
      </p:pic>
    </p:spTree>
    <p:extLst>
      <p:ext uri="{BB962C8B-B14F-4D97-AF65-F5344CB8AC3E}">
        <p14:creationId xmlns:p14="http://schemas.microsoft.com/office/powerpoint/2010/main" val="2132909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How do I get the most out of this class?</a:t>
            </a:r>
          </a:p>
        </p:txBody>
      </p:sp>
      <p:sp>
        <p:nvSpPr>
          <p:cNvPr id="3" name="Content Placeholder 2"/>
          <p:cNvSpPr>
            <a:spLocks noGrp="1"/>
          </p:cNvSpPr>
          <p:nvPr>
            <p:ph idx="1"/>
          </p:nvPr>
        </p:nvSpPr>
        <p:spPr>
          <a:xfrm>
            <a:off x="1120000" y="1450488"/>
            <a:ext cx="10233800" cy="4997203"/>
          </a:xfrm>
        </p:spPr>
        <p:txBody>
          <a:bodyPr>
            <a:normAutofit/>
          </a:bodyPr>
          <a:lstStyle/>
          <a:p>
            <a:pPr marL="514350" indent="-514350">
              <a:buFont typeface="+mj-lt"/>
              <a:buAutoNum type="arabicPeriod"/>
            </a:pPr>
            <a:r>
              <a:rPr lang="en-US" dirty="0">
                <a:solidFill>
                  <a:schemeClr val="tx1"/>
                </a:solidFill>
              </a:rPr>
              <a:t>BE PREPARED TO PRACTICE IN CLASS!</a:t>
            </a:r>
          </a:p>
          <a:p>
            <a:pPr marL="0" indent="0">
              <a:buNone/>
            </a:pPr>
            <a:r>
              <a:rPr lang="en-US" dirty="0">
                <a:solidFill>
                  <a:schemeClr val="tx1"/>
                </a:solidFill>
              </a:rPr>
              <a:t>	Your success in learning English in this class rests upon 	whether you participate in the activities or not.  </a:t>
            </a:r>
          </a:p>
        </p:txBody>
      </p:sp>
    </p:spTree>
    <p:extLst>
      <p:ext uri="{BB962C8B-B14F-4D97-AF65-F5344CB8AC3E}">
        <p14:creationId xmlns:p14="http://schemas.microsoft.com/office/powerpoint/2010/main" val="149714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par>
                          <p:cTn id="12" fill="hold">
                            <p:stCondLst>
                              <p:cond delay="18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7"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Input vs. Output</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There are three main ways the brain receives information: 1) through listening (lecture), 2) through watching (</a:t>
            </a:r>
            <a:r>
              <a:rPr lang="en-US" dirty="0" err="1">
                <a:solidFill>
                  <a:schemeClr val="tx1"/>
                </a:solidFill>
              </a:rPr>
              <a:t>ppt</a:t>
            </a:r>
            <a:r>
              <a:rPr lang="en-US" dirty="0">
                <a:solidFill>
                  <a:schemeClr val="tx1"/>
                </a:solidFill>
              </a:rPr>
              <a:t> slides), and 3) through doing (practicing).  In this class, we will be balancing the amount of teaching I do (input) and the amount of practicing of English you do (output).  The goal is to test the meaning of the question: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3200" b="1" dirty="0">
                <a:solidFill>
                  <a:srgbClr val="FFC000"/>
                </a:solidFill>
              </a:rPr>
              <a:t>“Are students vessels to be filled</a:t>
            </a:r>
            <a:r>
              <a:rPr lang="en-US" sz="3200" b="1">
                <a:solidFill>
                  <a:srgbClr val="FFC000"/>
                </a:solidFill>
              </a:rPr>
              <a:t>, or </a:t>
            </a:r>
            <a:r>
              <a:rPr lang="en-US" sz="3200" b="1" dirty="0">
                <a:solidFill>
                  <a:srgbClr val="FFC000"/>
                </a:solidFill>
              </a:rPr>
              <a:t>lamps to be lit?”</a:t>
            </a:r>
          </a:p>
          <a:p>
            <a:pPr marL="0" marR="0" lvl="0" indent="0" defTabSz="914400" eaLnBrk="1" fontAlgn="auto" latinLnBrk="0" hangingPunct="1">
              <a:lnSpc>
                <a:spcPct val="100000"/>
              </a:lnSpc>
              <a:spcBef>
                <a:spcPts val="0"/>
              </a:spcBef>
              <a:spcAft>
                <a:spcPts val="0"/>
              </a:spcAft>
              <a:buClrTx/>
              <a:buSzTx/>
              <a:buFontTx/>
              <a:buNone/>
              <a:tabLst/>
              <a:defRPr/>
            </a:pPr>
            <a:endParaRPr lang="en-US" sz="3200" dirty="0">
              <a:solidFill>
                <a:schemeClr val="tx1"/>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tx1"/>
                </a:solidFill>
              </a:rPr>
              <a:t>Talk to your partner about what you think this question is asking.</a:t>
            </a:r>
          </a:p>
        </p:txBody>
      </p:sp>
    </p:spTree>
    <p:extLst>
      <p:ext uri="{BB962C8B-B14F-4D97-AF65-F5344CB8AC3E}">
        <p14:creationId xmlns:p14="http://schemas.microsoft.com/office/powerpoint/2010/main" val="50370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4" end="4"/>
                                            </p:txEl>
                                          </p:spTgt>
                                        </p:tgtEl>
                                        <p:attrNameLst>
                                          <p:attrName>style.visibility</p:attrName>
                                        </p:attrNameLst>
                                      </p:cBhvr>
                                      <p:to>
                                        <p:strVal val="visible"/>
                                      </p:to>
                                    </p:set>
                                    <p:anim calcmode="lin" valueType="num">
                                      <p:cBhvr>
                                        <p:cTn id="16"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How do I get the most out of this class?</a:t>
            </a:r>
          </a:p>
        </p:txBody>
      </p:sp>
      <p:sp>
        <p:nvSpPr>
          <p:cNvPr id="3" name="Content Placeholder 2"/>
          <p:cNvSpPr>
            <a:spLocks noGrp="1"/>
          </p:cNvSpPr>
          <p:nvPr>
            <p:ph idx="1"/>
          </p:nvPr>
        </p:nvSpPr>
        <p:spPr>
          <a:xfrm>
            <a:off x="1120000" y="1450488"/>
            <a:ext cx="10233800" cy="4997203"/>
          </a:xfrm>
        </p:spPr>
        <p:txBody>
          <a:bodyPr>
            <a:normAutofit/>
          </a:bodyPr>
          <a:lstStyle/>
          <a:p>
            <a:pPr marL="514350" indent="-514350">
              <a:buFont typeface="+mj-lt"/>
              <a:buAutoNum type="arabicPeriod"/>
            </a:pPr>
            <a:r>
              <a:rPr lang="en-US" dirty="0">
                <a:solidFill>
                  <a:schemeClr val="tx1"/>
                </a:solidFill>
              </a:rPr>
              <a:t>BE PREPARED TO PRACTICE IN CLASS!</a:t>
            </a:r>
          </a:p>
          <a:p>
            <a:pPr marL="0" indent="0">
              <a:buNone/>
            </a:pPr>
            <a:r>
              <a:rPr lang="en-US" dirty="0">
                <a:solidFill>
                  <a:schemeClr val="tx1"/>
                </a:solidFill>
              </a:rPr>
              <a:t>	Your success in learning English in this class rests upon 	whether you participate in the activities or not.  </a:t>
            </a:r>
          </a:p>
          <a:p>
            <a:pPr marL="514350" indent="-514350">
              <a:buAutoNum type="arabicPeriod" startAt="2"/>
            </a:pPr>
            <a:r>
              <a:rPr lang="en-US" dirty="0">
                <a:solidFill>
                  <a:schemeClr val="tx1"/>
                </a:solidFill>
              </a:rPr>
              <a:t>DON”T CHEAT!</a:t>
            </a:r>
          </a:p>
          <a:p>
            <a:pPr marL="0" indent="0">
              <a:buNone/>
            </a:pPr>
            <a:r>
              <a:rPr lang="en-US" dirty="0">
                <a:solidFill>
                  <a:schemeClr val="tx1"/>
                </a:solidFill>
              </a:rPr>
              <a:t>	Cheating in Western culture is wrong and considered 	</a:t>
            </a:r>
            <a:r>
              <a:rPr lang="en-US" dirty="0" err="1">
                <a:solidFill>
                  <a:schemeClr val="tx1"/>
                </a:solidFill>
              </a:rPr>
              <a:t>dishonourable</a:t>
            </a:r>
            <a:r>
              <a:rPr lang="en-US" dirty="0">
                <a:solidFill>
                  <a:schemeClr val="tx1"/>
                </a:solidFill>
              </a:rPr>
              <a:t>.  In this class, cheating will be taken VERY 	seriously.</a:t>
            </a:r>
          </a:p>
          <a:p>
            <a:pPr marL="0" indent="0">
              <a:buNone/>
            </a:pPr>
            <a:endParaRPr lang="en-US" dirty="0">
              <a:solidFill>
                <a:schemeClr val="bg1">
                  <a:lumMod val="85000"/>
                  <a:lumOff val="15000"/>
                </a:schemeClr>
              </a:solidFill>
            </a:endParaRPr>
          </a:p>
        </p:txBody>
      </p:sp>
    </p:spTree>
    <p:extLst>
      <p:ext uri="{BB962C8B-B14F-4D97-AF65-F5344CB8AC3E}">
        <p14:creationId xmlns:p14="http://schemas.microsoft.com/office/powerpoint/2010/main" val="36951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2" end="2"/>
                                            </p:txEl>
                                          </p:spTgt>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1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qualifies as cheating?</a:t>
            </a:r>
          </a:p>
        </p:txBody>
      </p:sp>
      <p:sp>
        <p:nvSpPr>
          <p:cNvPr id="3" name="Content Placeholder 2"/>
          <p:cNvSpPr>
            <a:spLocks noGrp="1"/>
          </p:cNvSpPr>
          <p:nvPr>
            <p:ph idx="1"/>
          </p:nvPr>
        </p:nvSpPr>
        <p:spPr>
          <a:xfrm>
            <a:off x="1120000" y="1825625"/>
            <a:ext cx="10438954" cy="4351338"/>
          </a:xfrm>
        </p:spPr>
        <p:txBody>
          <a:bodyPr>
            <a:normAutofit lnSpcReduction="10000"/>
          </a:bodyPr>
          <a:lstStyle/>
          <a:p>
            <a:r>
              <a:rPr lang="en-US" dirty="0">
                <a:solidFill>
                  <a:schemeClr val="tx1"/>
                </a:solidFill>
              </a:rPr>
              <a:t>Copying another student’s completed homework.</a:t>
            </a:r>
          </a:p>
          <a:p>
            <a:r>
              <a:rPr lang="en-US" dirty="0">
                <a:solidFill>
                  <a:schemeClr val="tx1"/>
                </a:solidFill>
              </a:rPr>
              <a:t>Allowing a student to copy your completed homework.</a:t>
            </a:r>
          </a:p>
          <a:p>
            <a:r>
              <a:rPr lang="en-US" dirty="0">
                <a:solidFill>
                  <a:schemeClr val="tx1"/>
                </a:solidFill>
              </a:rPr>
              <a:t>Copying anything off of the internet without giving the site credit.</a:t>
            </a:r>
          </a:p>
          <a:p>
            <a:r>
              <a:rPr lang="en-US" dirty="0">
                <a:solidFill>
                  <a:schemeClr val="tx1"/>
                </a:solidFill>
              </a:rPr>
              <a:t>Copying anything out of a book without giving the author credit.</a:t>
            </a:r>
          </a:p>
          <a:p>
            <a:r>
              <a:rPr lang="en-US" dirty="0">
                <a:solidFill>
                  <a:schemeClr val="tx1"/>
                </a:solidFill>
              </a:rPr>
              <a:t>Asking another student to do your work for you.</a:t>
            </a:r>
          </a:p>
          <a:p>
            <a:r>
              <a:rPr lang="en-US" dirty="0">
                <a:solidFill>
                  <a:schemeClr val="tx1"/>
                </a:solidFill>
              </a:rPr>
              <a:t>Looking at another student’s test.</a:t>
            </a:r>
          </a:p>
          <a:p>
            <a:r>
              <a:rPr lang="en-US" dirty="0">
                <a:solidFill>
                  <a:schemeClr val="tx1"/>
                </a:solidFill>
              </a:rPr>
              <a:t>Allowing another student to copy your test.</a:t>
            </a:r>
          </a:p>
          <a:p>
            <a:pPr marL="0" indent="0">
              <a:buNone/>
            </a:pPr>
            <a:endParaRPr lang="en-US" sz="1400" dirty="0">
              <a:solidFill>
                <a:srgbClr val="FFC000"/>
              </a:solidFill>
            </a:endParaRPr>
          </a:p>
          <a:p>
            <a:pPr marL="0" indent="0">
              <a:buNone/>
            </a:pPr>
            <a:r>
              <a:rPr lang="en-US" sz="3200" b="1" i="1" dirty="0">
                <a:solidFill>
                  <a:srgbClr val="FFC000"/>
                </a:solidFill>
              </a:rPr>
              <a:t>Cheating steals from you the opportunity to learn and grow.</a:t>
            </a:r>
          </a:p>
          <a:p>
            <a:endParaRPr lang="en-US" dirty="0">
              <a:solidFill>
                <a:schemeClr val="bg1">
                  <a:lumMod val="85000"/>
                  <a:lumOff val="15000"/>
                </a:schemeClr>
              </a:solidFill>
            </a:endParaRPr>
          </a:p>
        </p:txBody>
      </p:sp>
    </p:spTree>
    <p:extLst>
      <p:ext uri="{BB962C8B-B14F-4D97-AF65-F5344CB8AC3E}">
        <p14:creationId xmlns:p14="http://schemas.microsoft.com/office/powerpoint/2010/main" val="207758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p:cTn id="61"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63"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3">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41" presetClass="entr" presetSubtype="0" fill="hold" grpId="0" nodeType="clickEffect">
                                  <p:stCondLst>
                                    <p:cond delay="0"/>
                                  </p:stCondLst>
                                  <p:iterate type="lt">
                                    <p:tmPct val="10000"/>
                                  </p:iterate>
                                  <p:childTnLst>
                                    <p:set>
                                      <p:cBhvr>
                                        <p:cTn id="69" dur="1" fill="hold">
                                          <p:stCondLst>
                                            <p:cond delay="0"/>
                                          </p:stCondLst>
                                        </p:cTn>
                                        <p:tgtEl>
                                          <p:spTgt spid="3">
                                            <p:txEl>
                                              <p:pRg st="8" end="8"/>
                                            </p:txEl>
                                          </p:spTgt>
                                        </p:tgtEl>
                                        <p:attrNameLst>
                                          <p:attrName>style.visibility</p:attrName>
                                        </p:attrNameLst>
                                      </p:cBhvr>
                                      <p:to>
                                        <p:strVal val="visible"/>
                                      </p:to>
                                    </p:set>
                                    <p:anim calcmode="lin" valueType="num">
                                      <p:cBhvr>
                                        <p:cTn id="70"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72"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How do I get the most out of this class?</a:t>
            </a:r>
          </a:p>
        </p:txBody>
      </p:sp>
      <p:sp>
        <p:nvSpPr>
          <p:cNvPr id="3" name="Content Placeholder 2"/>
          <p:cNvSpPr>
            <a:spLocks noGrp="1"/>
          </p:cNvSpPr>
          <p:nvPr>
            <p:ph idx="1"/>
          </p:nvPr>
        </p:nvSpPr>
        <p:spPr>
          <a:xfrm>
            <a:off x="1120000" y="1450488"/>
            <a:ext cx="10233800" cy="4997203"/>
          </a:xfrm>
        </p:spPr>
        <p:txBody>
          <a:bodyPr>
            <a:normAutofit/>
          </a:bodyPr>
          <a:lstStyle/>
          <a:p>
            <a:pPr marL="514350" indent="-514350">
              <a:buFont typeface="+mj-lt"/>
              <a:buAutoNum type="arabicPeriod"/>
            </a:pPr>
            <a:r>
              <a:rPr lang="en-US" dirty="0">
                <a:solidFill>
                  <a:schemeClr val="tx1"/>
                </a:solidFill>
              </a:rPr>
              <a:t>BE PREPARED TO PRACTICE IN CLASS!</a:t>
            </a:r>
          </a:p>
          <a:p>
            <a:pPr marL="0" indent="0">
              <a:buNone/>
            </a:pPr>
            <a:r>
              <a:rPr lang="en-US" dirty="0">
                <a:solidFill>
                  <a:schemeClr val="tx1"/>
                </a:solidFill>
              </a:rPr>
              <a:t>	Your success in learning English in this class rests upon 	whether you participate in the activities or not.  </a:t>
            </a:r>
          </a:p>
          <a:p>
            <a:pPr marL="514350" indent="-514350">
              <a:buAutoNum type="arabicPeriod" startAt="2"/>
            </a:pPr>
            <a:r>
              <a:rPr lang="en-US" dirty="0">
                <a:solidFill>
                  <a:schemeClr val="tx1"/>
                </a:solidFill>
              </a:rPr>
              <a:t>DON”T CHEAT!</a:t>
            </a:r>
          </a:p>
          <a:p>
            <a:pPr marL="0" indent="0">
              <a:buNone/>
            </a:pPr>
            <a:r>
              <a:rPr lang="en-US" dirty="0">
                <a:solidFill>
                  <a:schemeClr val="tx1"/>
                </a:solidFill>
              </a:rPr>
              <a:t>	Cheating in Western culture is wrong and considered 	</a:t>
            </a:r>
            <a:r>
              <a:rPr lang="en-US" dirty="0" err="1">
                <a:solidFill>
                  <a:schemeClr val="tx1"/>
                </a:solidFill>
              </a:rPr>
              <a:t>dishonourable</a:t>
            </a:r>
            <a:r>
              <a:rPr lang="en-US" dirty="0">
                <a:solidFill>
                  <a:schemeClr val="tx1"/>
                </a:solidFill>
              </a:rPr>
              <a:t>.  In this class, cheating will be taken VERY 	seriously.</a:t>
            </a:r>
          </a:p>
          <a:p>
            <a:pPr marL="0" indent="0">
              <a:buNone/>
            </a:pPr>
            <a:r>
              <a:rPr lang="en-US" dirty="0">
                <a:solidFill>
                  <a:schemeClr val="tx1"/>
                </a:solidFill>
              </a:rPr>
              <a:t>3.   PRACTICE ENGLISH OUTSIDE OF CLASS!</a:t>
            </a:r>
          </a:p>
          <a:p>
            <a:pPr marL="457200" lvl="1" indent="0">
              <a:buNone/>
            </a:pPr>
            <a:r>
              <a:rPr lang="en-US" dirty="0">
                <a:solidFill>
                  <a:schemeClr val="tx1"/>
                </a:solidFill>
              </a:rPr>
              <a:t>	</a:t>
            </a:r>
            <a:r>
              <a:rPr lang="en-US" sz="2800" dirty="0">
                <a:solidFill>
                  <a:schemeClr val="tx1"/>
                </a:solidFill>
              </a:rPr>
              <a:t>Take advantage of the office hours and PEA activities.  </a:t>
            </a:r>
          </a:p>
          <a:p>
            <a:pPr marL="0" indent="0">
              <a:buNone/>
            </a:pPr>
            <a:endParaRPr lang="en-US" dirty="0">
              <a:solidFill>
                <a:schemeClr val="bg1">
                  <a:lumMod val="85000"/>
                  <a:lumOff val="15000"/>
                </a:schemeClr>
              </a:solidFill>
            </a:endParaRPr>
          </a:p>
        </p:txBody>
      </p:sp>
    </p:spTree>
    <p:extLst>
      <p:ext uri="{BB962C8B-B14F-4D97-AF65-F5344CB8AC3E}">
        <p14:creationId xmlns:p14="http://schemas.microsoft.com/office/powerpoint/2010/main" val="3337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p:cTn id="7"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this new foreign teacher?</a:t>
            </a:r>
          </a:p>
        </p:txBody>
      </p:sp>
      <p:sp>
        <p:nvSpPr>
          <p:cNvPr id="5" name="Title 1"/>
          <p:cNvSpPr txBox="1">
            <a:spLocks/>
          </p:cNvSpPr>
          <p:nvPr/>
        </p:nvSpPr>
        <p:spPr>
          <a:xfrm>
            <a:off x="838200" y="1460503"/>
            <a:ext cx="51054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457200" indent="-457200">
              <a:buFont typeface="Arial" charset="0"/>
              <a:buChar char="•"/>
            </a:pPr>
            <a:r>
              <a:rPr lang="en-US" sz="3200" dirty="0"/>
              <a:t>From Halifax, Nova Scotia, Canada.</a:t>
            </a:r>
          </a:p>
        </p:txBody>
      </p:sp>
      <p:sp>
        <p:nvSpPr>
          <p:cNvPr id="6" name="Title 1"/>
          <p:cNvSpPr txBox="1">
            <a:spLocks/>
          </p:cNvSpPr>
          <p:nvPr/>
        </p:nvSpPr>
        <p:spPr>
          <a:xfrm>
            <a:off x="833432" y="2406390"/>
            <a:ext cx="54102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457200" indent="-457200">
              <a:buFont typeface="Arial" charset="0"/>
              <a:buChar char="•"/>
            </a:pPr>
            <a:r>
              <a:rPr lang="en-US" sz="3200" dirty="0"/>
              <a:t>Happily married to my wife,  Elizabeth, for 34 years.</a:t>
            </a:r>
          </a:p>
        </p:txBody>
      </p:sp>
      <p:sp>
        <p:nvSpPr>
          <p:cNvPr id="8" name="Title 1"/>
          <p:cNvSpPr txBox="1">
            <a:spLocks/>
          </p:cNvSpPr>
          <p:nvPr/>
        </p:nvSpPr>
        <p:spPr>
          <a:xfrm>
            <a:off x="819783" y="3398293"/>
            <a:ext cx="5639379" cy="21017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457200" indent="-457200">
              <a:buFont typeface="Arial" charset="0"/>
              <a:buChar char="•"/>
            </a:pPr>
            <a:r>
              <a:rPr lang="en-US" sz="3200" dirty="0"/>
              <a:t>Have been a teacher of high school Science for 8 years in Canada and an English professor in China for 4 years.</a:t>
            </a:r>
          </a:p>
        </p:txBody>
      </p:sp>
      <p:sp>
        <p:nvSpPr>
          <p:cNvPr id="9" name="Title 1"/>
          <p:cNvSpPr txBox="1">
            <a:spLocks/>
          </p:cNvSpPr>
          <p:nvPr/>
        </p:nvSpPr>
        <p:spPr>
          <a:xfrm>
            <a:off x="819784" y="5223403"/>
            <a:ext cx="52625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457200" indent="-457200">
              <a:buFont typeface="Arial" charset="0"/>
              <a:buChar char="•"/>
            </a:pPr>
            <a:r>
              <a:rPr lang="en-US" sz="3200" dirty="0"/>
              <a:t>Have 4 adult children still living in Canada.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173" y="1944688"/>
            <a:ext cx="5439031" cy="3668712"/>
          </a:xfrm>
          <a:prstGeom prst="rect">
            <a:avLst/>
          </a:prstGeom>
        </p:spPr>
      </p:pic>
    </p:spTree>
    <p:extLst>
      <p:ext uri="{BB962C8B-B14F-4D97-AF65-F5344CB8AC3E}">
        <p14:creationId xmlns:p14="http://schemas.microsoft.com/office/powerpoint/2010/main" val="125493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8"/>
                                        </p:tgtEl>
                                        <p:attrNameLst>
                                          <p:attrName>ppt_y</p:attrName>
                                        </p:attrNameLst>
                                      </p:cBhvr>
                                      <p:tavLst>
                                        <p:tav tm="0">
                                          <p:val>
                                            <p:strVal val="#ppt_y"/>
                                          </p:val>
                                        </p:tav>
                                        <p:tav tm="100000">
                                          <p:val>
                                            <p:strVal val="#ppt_y"/>
                                          </p:val>
                                        </p:tav>
                                      </p:tavLst>
                                    </p:anim>
                                    <p:anim calcmode="lin" valueType="num">
                                      <p:cBhvr>
                                        <p:cTn id="2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9"/>
                                        </p:tgtEl>
                                        <p:attrNameLst>
                                          <p:attrName>ppt_y</p:attrName>
                                        </p:attrNameLst>
                                      </p:cBhvr>
                                      <p:tavLst>
                                        <p:tav tm="0">
                                          <p:val>
                                            <p:strVal val="#ppt_y"/>
                                          </p:val>
                                        </p:tav>
                                        <p:tav tm="100000">
                                          <p:val>
                                            <p:strVal val="#ppt_y"/>
                                          </p:val>
                                        </p:tav>
                                      </p:tavLst>
                                    </p:anim>
                                    <p:anim calcmode="lin" valueType="num">
                                      <p:cBhvr>
                                        <p:cTn id="3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40" y="365125"/>
            <a:ext cx="10515600" cy="1325563"/>
          </a:xfrm>
        </p:spPr>
        <p:txBody>
          <a:bodyPr/>
          <a:lstStyle/>
          <a:p>
            <a:r>
              <a:rPr lang="en-US" dirty="0"/>
              <a:t>Do you have an English name?</a:t>
            </a:r>
          </a:p>
        </p:txBody>
      </p:sp>
      <p:pic>
        <p:nvPicPr>
          <p:cNvPr id="4" name="Picture 3"/>
          <p:cNvPicPr>
            <a:picLocks noChangeAspect="1"/>
          </p:cNvPicPr>
          <p:nvPr/>
        </p:nvPicPr>
        <p:blipFill>
          <a:blip r:embed="rId2"/>
          <a:stretch>
            <a:fillRect/>
          </a:stretch>
        </p:blipFill>
        <p:spPr>
          <a:xfrm>
            <a:off x="2744049" y="1950720"/>
            <a:ext cx="6703902" cy="4465320"/>
          </a:xfrm>
          <a:prstGeom prst="rect">
            <a:avLst/>
          </a:prstGeom>
        </p:spPr>
      </p:pic>
    </p:spTree>
    <p:extLst>
      <p:ext uri="{BB962C8B-B14F-4D97-AF65-F5344CB8AC3E}">
        <p14:creationId xmlns:p14="http://schemas.microsoft.com/office/powerpoint/2010/main" val="136706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pick a good English name.</a:t>
            </a:r>
          </a:p>
        </p:txBody>
      </p:sp>
      <p:sp>
        <p:nvSpPr>
          <p:cNvPr id="3" name="Content Placeholder 2"/>
          <p:cNvSpPr>
            <a:spLocks noGrp="1"/>
          </p:cNvSpPr>
          <p:nvPr>
            <p:ph idx="1"/>
          </p:nvPr>
        </p:nvSpPr>
        <p:spPr>
          <a:xfrm>
            <a:off x="1119999" y="1825625"/>
            <a:ext cx="10626524" cy="4351338"/>
          </a:xfrm>
        </p:spPr>
        <p:txBody>
          <a:bodyPr>
            <a:normAutofit/>
          </a:bodyPr>
          <a:lstStyle/>
          <a:p>
            <a:r>
              <a:rPr lang="en-US" dirty="0"/>
              <a:t>Avoid names that are just English words (e.g. snake, sky, evil, cloud, 	jar, lemon, etc.)</a:t>
            </a:r>
          </a:p>
          <a:p>
            <a:r>
              <a:rPr lang="en-US" dirty="0"/>
              <a:t>Avoid names that are not real names, or even real words (e.g.  </a:t>
            </a:r>
            <a:r>
              <a:rPr lang="en-US" dirty="0" err="1"/>
              <a:t>Lufy</a:t>
            </a:r>
            <a:r>
              <a:rPr lang="en-US" dirty="0"/>
              <a:t>, 	</a:t>
            </a:r>
            <a:r>
              <a:rPr lang="en-US" dirty="0" err="1"/>
              <a:t>Springla</a:t>
            </a:r>
            <a:r>
              <a:rPr lang="en-US" dirty="0"/>
              <a:t>, </a:t>
            </a:r>
            <a:r>
              <a:rPr lang="en-US" dirty="0" err="1"/>
              <a:t>Lawken</a:t>
            </a:r>
            <a:r>
              <a:rPr lang="en-US" dirty="0"/>
              <a:t>, </a:t>
            </a:r>
            <a:r>
              <a:rPr lang="en-US" dirty="0" err="1"/>
              <a:t>Pitel</a:t>
            </a:r>
            <a:r>
              <a:rPr lang="en-US" dirty="0"/>
              <a:t>).  They could be names in other 	languages, but not in English.</a:t>
            </a:r>
          </a:p>
          <a:p>
            <a:r>
              <a:rPr lang="en-US" dirty="0"/>
              <a:t>Avoid misspellings of names, e.g. </a:t>
            </a:r>
            <a:r>
              <a:rPr lang="en-US" dirty="0" err="1"/>
              <a:t>Hedy</a:t>
            </a:r>
            <a:r>
              <a:rPr lang="en-US" dirty="0"/>
              <a:t> (Heidi?), </a:t>
            </a:r>
            <a:r>
              <a:rPr lang="en-US" dirty="0" err="1"/>
              <a:t>Bejamin</a:t>
            </a:r>
            <a:r>
              <a:rPr lang="en-US" dirty="0"/>
              <a:t> (Benjamin?), 	Jam (Jim?), </a:t>
            </a:r>
            <a:r>
              <a:rPr lang="en-US" dirty="0" err="1"/>
              <a:t>Mecial</a:t>
            </a:r>
            <a:r>
              <a:rPr lang="en-US" dirty="0"/>
              <a:t> (Michael?), etc.</a:t>
            </a:r>
          </a:p>
          <a:p>
            <a:r>
              <a:rPr lang="en-US" dirty="0"/>
              <a:t>Avoid unusual or overly common celebrity names (especially family 	names!) e.g. Tiger Woods, Obama, Michael Jackson, Kobe 	Bryant, Avril </a:t>
            </a:r>
            <a:r>
              <a:rPr lang="en-US" dirty="0" err="1"/>
              <a:t>Lavigne</a:t>
            </a:r>
            <a:r>
              <a:rPr lang="en-US" dirty="0"/>
              <a:t>, etc.</a:t>
            </a:r>
          </a:p>
          <a:p>
            <a:endParaRPr lang="en-US" dirty="0"/>
          </a:p>
        </p:txBody>
      </p:sp>
    </p:spTree>
    <p:extLst>
      <p:ext uri="{BB962C8B-B14F-4D97-AF65-F5344CB8AC3E}">
        <p14:creationId xmlns:p14="http://schemas.microsoft.com/office/powerpoint/2010/main" val="196684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name?</a:t>
            </a:r>
          </a:p>
        </p:txBody>
      </p:sp>
      <p:sp>
        <p:nvSpPr>
          <p:cNvPr id="3" name="Content Placeholder 2"/>
          <p:cNvSpPr>
            <a:spLocks noGrp="1"/>
          </p:cNvSpPr>
          <p:nvPr>
            <p:ph idx="1"/>
          </p:nvPr>
        </p:nvSpPr>
        <p:spPr/>
        <p:txBody>
          <a:bodyPr/>
          <a:lstStyle/>
          <a:p>
            <a:r>
              <a:rPr lang="en-US" dirty="0"/>
              <a:t>Choose a name that won’t make a native English speaker think you are crazy, unintelligent, or strange.  First impressions are very important in Western culture.</a:t>
            </a:r>
          </a:p>
          <a:p>
            <a:r>
              <a:rPr lang="en-US" dirty="0"/>
              <a:t>Choose a name that has meaning to you (a </a:t>
            </a:r>
            <a:r>
              <a:rPr lang="en-US" dirty="0" err="1"/>
              <a:t>favourite</a:t>
            </a:r>
            <a:r>
              <a:rPr lang="en-US" dirty="0"/>
              <a:t> character from a TV show, a name that sounds pretty to you, a name that’s similar to your Chinese name, a name with a good meaning, etc.).</a:t>
            </a:r>
          </a:p>
          <a:p>
            <a:r>
              <a:rPr lang="en-US" dirty="0"/>
              <a:t>Learn to spell your name correctly. Most English names also have short-forms that might be easier to spell, e.g. Michael = Mike; Elizabeth = Beth; Jessica = Jess; Nicholas = Nick; Daniel = Dan, etc.</a:t>
            </a:r>
          </a:p>
          <a:p>
            <a:endParaRPr lang="en-US" dirty="0"/>
          </a:p>
          <a:p>
            <a:endParaRPr lang="en-US" dirty="0"/>
          </a:p>
          <a:p>
            <a:endParaRPr lang="en-US" dirty="0"/>
          </a:p>
        </p:txBody>
      </p:sp>
    </p:spTree>
    <p:extLst>
      <p:ext uri="{BB962C8B-B14F-4D97-AF65-F5344CB8AC3E}">
        <p14:creationId xmlns:p14="http://schemas.microsoft.com/office/powerpoint/2010/main" val="62474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out a name:</a:t>
            </a:r>
          </a:p>
        </p:txBody>
      </p:sp>
      <p:sp>
        <p:nvSpPr>
          <p:cNvPr id="3" name="Content Placeholder 2"/>
          <p:cNvSpPr>
            <a:spLocks noGrp="1"/>
          </p:cNvSpPr>
          <p:nvPr>
            <p:ph idx="1"/>
          </p:nvPr>
        </p:nvSpPr>
        <p:spPr>
          <a:xfrm>
            <a:off x="1120000" y="1452501"/>
            <a:ext cx="10233800" cy="4719700"/>
          </a:xfrm>
        </p:spPr>
        <p:txBody>
          <a:bodyPr>
            <a:normAutofit/>
          </a:bodyPr>
          <a:lstStyle/>
          <a:p>
            <a:r>
              <a:rPr lang="en-US" sz="3200" dirty="0"/>
              <a:t>Look at the name list for your gender and pick a name you like.  Only one person in this class can have the same name.  When you have chosen a name, please raise your hand.</a:t>
            </a:r>
          </a:p>
          <a:p>
            <a:r>
              <a:rPr lang="en-US" sz="3200" dirty="0"/>
              <a:t>From now on in this class, use your English name, with your class name, and student number on all assignments and correspondence.  Your class name is </a:t>
            </a:r>
            <a:r>
              <a:rPr lang="en-US" sz="3200" b="1" dirty="0">
                <a:solidFill>
                  <a:srgbClr val="FFFF00"/>
                </a:solidFill>
              </a:rPr>
              <a:t>Beaver</a:t>
            </a:r>
            <a:r>
              <a:rPr lang="en-US" sz="3200" dirty="0"/>
              <a:t>.</a:t>
            </a:r>
          </a:p>
          <a:p>
            <a:r>
              <a:rPr lang="en-US" sz="3200" dirty="0"/>
              <a:t>During this time, start filling out the information sheet. </a:t>
            </a:r>
          </a:p>
          <a:p>
            <a:pPr marL="0" indent="0">
              <a:buNone/>
            </a:pPr>
            <a:endParaRPr lang="en-US" dirty="0"/>
          </a:p>
        </p:txBody>
      </p:sp>
    </p:spTree>
    <p:extLst>
      <p:ext uri="{BB962C8B-B14F-4D97-AF65-F5344CB8AC3E}">
        <p14:creationId xmlns:p14="http://schemas.microsoft.com/office/powerpoint/2010/main" val="10086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normAutofit/>
          </a:bodyPr>
          <a:lstStyle/>
          <a:p>
            <a:pPr marL="514350" indent="-514350">
              <a:buAutoNum type="arabicPeriod"/>
            </a:pPr>
            <a:r>
              <a:rPr lang="en-US" sz="3200" dirty="0"/>
              <a:t>Bring 5 RMB to class for copies.</a:t>
            </a:r>
          </a:p>
          <a:p>
            <a:pPr marL="514350" indent="-514350">
              <a:buAutoNum type="arabicPeriod"/>
            </a:pPr>
            <a:r>
              <a:rPr lang="en-US" sz="3200" dirty="0"/>
              <a:t>Study the syllabus.</a:t>
            </a:r>
          </a:p>
          <a:p>
            <a:pPr marL="514350" indent="-514350">
              <a:buAutoNum type="arabicPeriod"/>
            </a:pPr>
            <a:r>
              <a:rPr lang="en-US" sz="3200" dirty="0"/>
              <a:t>Finish filling out the Student Information Survey and bring it to </a:t>
            </a:r>
            <a:r>
              <a:rPr lang="en-US" sz="3200"/>
              <a:t>the next class</a:t>
            </a:r>
            <a:r>
              <a:rPr lang="en-US" sz="3200" dirty="0"/>
              <a:t>.</a:t>
            </a:r>
          </a:p>
        </p:txBody>
      </p:sp>
    </p:spTree>
    <p:extLst>
      <p:ext uri="{BB962C8B-B14F-4D97-AF65-F5344CB8AC3E}">
        <p14:creationId xmlns:p14="http://schemas.microsoft.com/office/powerpoint/2010/main" val="210828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217490" cy="1325563"/>
          </a:xfrm>
        </p:spPr>
        <p:txBody>
          <a:bodyPr/>
          <a:lstStyle/>
          <a:p>
            <a:r>
              <a:rPr lang="en-US" b="1" u="sng" dirty="0"/>
              <a:t>Leah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0221" y="547675"/>
            <a:ext cx="3313766" cy="4351338"/>
          </a:xfrm>
        </p:spPr>
      </p:pic>
      <p:sp>
        <p:nvSpPr>
          <p:cNvPr id="5" name="Title 1"/>
          <p:cNvSpPr txBox="1">
            <a:spLocks/>
          </p:cNvSpPr>
          <p:nvPr/>
        </p:nvSpPr>
        <p:spPr>
          <a:xfrm>
            <a:off x="766760" y="1935162"/>
            <a:ext cx="44338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30 years old</a:t>
            </a:r>
            <a:r>
              <a:rPr lang="en-US" dirty="0"/>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589" y="547675"/>
            <a:ext cx="3211474" cy="3089898"/>
          </a:xfrm>
          <a:prstGeom prst="rect">
            <a:avLst/>
          </a:prstGeom>
        </p:spPr>
      </p:pic>
      <p:sp>
        <p:nvSpPr>
          <p:cNvPr id="6" name="Title 1"/>
          <p:cNvSpPr txBox="1">
            <a:spLocks/>
          </p:cNvSpPr>
          <p:nvPr/>
        </p:nvSpPr>
        <p:spPr>
          <a:xfrm>
            <a:off x="6789974" y="609599"/>
            <a:ext cx="4239976"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Is a successful hairdresser.</a:t>
            </a:r>
            <a:r>
              <a:rPr lang="en-US" dirty="0"/>
              <a:t> </a:t>
            </a:r>
          </a:p>
        </p:txBody>
      </p:sp>
      <p:sp>
        <p:nvSpPr>
          <p:cNvPr id="9" name="Title 1"/>
          <p:cNvSpPr txBox="1">
            <a:spLocks/>
          </p:cNvSpPr>
          <p:nvPr/>
        </p:nvSpPr>
        <p:spPr>
          <a:xfrm>
            <a:off x="1151019" y="5004072"/>
            <a:ext cx="5243689" cy="15517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This is Leah with her husband Steve and our granddaughter, Autumn</a:t>
            </a:r>
            <a:r>
              <a:rPr lang="en-US" sz="3300"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9850" y="3244456"/>
            <a:ext cx="4668253" cy="3324787"/>
          </a:xfrm>
          <a:prstGeom prst="rect">
            <a:avLst/>
          </a:prstGeom>
        </p:spPr>
      </p:pic>
    </p:spTree>
    <p:extLst>
      <p:ext uri="{BB962C8B-B14F-4D97-AF65-F5344CB8AC3E}">
        <p14:creationId xmlns:p14="http://schemas.microsoft.com/office/powerpoint/2010/main" val="13386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par>
                                <p:cTn id="12" presetID="9"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1000"/>
                                        <p:tgtEl>
                                          <p:spTgt spid="7"/>
                                        </p:tgtEl>
                                      </p:cBhvr>
                                    </p:animEffect>
                                  </p:childTnLst>
                                </p:cTn>
                              </p:par>
                            </p:childTnLst>
                          </p:cTn>
                        </p:par>
                        <p:par>
                          <p:cTn id="15" fill="hold">
                            <p:stCondLst>
                              <p:cond delay="1700"/>
                            </p:stCondLst>
                            <p:childTnLst>
                              <p:par>
                                <p:cTn id="16" presetID="2" presetClass="entr" presetSubtype="2"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22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9"/>
                                        </p:tgtEl>
                                        <p:attrNameLst>
                                          <p:attrName>ppt_y</p:attrName>
                                        </p:attrNameLst>
                                      </p:cBhvr>
                                      <p:tavLst>
                                        <p:tav tm="0">
                                          <p:val>
                                            <p:strVal val="#ppt_y"/>
                                          </p:val>
                                        </p:tav>
                                        <p:tav tm="100000">
                                          <p:val>
                                            <p:strVal val="#ppt_y"/>
                                          </p:val>
                                        </p:tav>
                                      </p:tavLst>
                                    </p:anim>
                                    <p:anim calcmode="lin" valueType="num">
                                      <p:cBhvr>
                                        <p:cTn id="2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Our Granddaughter, </a:t>
            </a:r>
            <a:r>
              <a:rPr lang="en-US" dirty="0"/>
              <a:t>Autumn Elizabeth</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798" y="1554210"/>
            <a:ext cx="3263503" cy="4351338"/>
          </a:xfr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 r="8866"/>
          <a:stretch/>
        </p:blipFill>
        <p:spPr>
          <a:xfrm>
            <a:off x="3419867" y="2856534"/>
            <a:ext cx="5014449" cy="366294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4029" y="1392553"/>
            <a:ext cx="3632101" cy="4854195"/>
          </a:xfrm>
          <a:prstGeom prst="rect">
            <a:avLst/>
          </a:prstGeom>
        </p:spPr>
      </p:pic>
    </p:spTree>
    <p:extLst>
      <p:ext uri="{BB962C8B-B14F-4D97-AF65-F5344CB8AC3E}">
        <p14:creationId xmlns:p14="http://schemas.microsoft.com/office/powerpoint/2010/main" val="50746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704975" cy="1325563"/>
          </a:xfrm>
        </p:spPr>
        <p:txBody>
          <a:bodyPr/>
          <a:lstStyle/>
          <a:p>
            <a:r>
              <a:rPr lang="en-US" b="1" u="sng" dirty="0"/>
              <a:t>Joy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6977" y="1575587"/>
            <a:ext cx="3540124" cy="288128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088" y="365125"/>
            <a:ext cx="3699436" cy="4586287"/>
          </a:xfrm>
          <a:prstGeom prst="rect">
            <a:avLst/>
          </a:prstGeom>
        </p:spPr>
      </p:pic>
      <p:sp>
        <p:nvSpPr>
          <p:cNvPr id="6" name="Title 1"/>
          <p:cNvSpPr txBox="1">
            <a:spLocks/>
          </p:cNvSpPr>
          <p:nvPr/>
        </p:nvSpPr>
        <p:spPr>
          <a:xfrm>
            <a:off x="652460" y="1635122"/>
            <a:ext cx="44338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28 years old</a:t>
            </a:r>
            <a:r>
              <a:rPr lang="en-US" dirty="0"/>
              <a:t> </a:t>
            </a:r>
          </a:p>
        </p:txBody>
      </p:sp>
      <p:sp>
        <p:nvSpPr>
          <p:cNvPr id="7" name="Title 1"/>
          <p:cNvSpPr txBox="1">
            <a:spLocks/>
          </p:cNvSpPr>
          <p:nvPr/>
        </p:nvSpPr>
        <p:spPr>
          <a:xfrm>
            <a:off x="6929431" y="309559"/>
            <a:ext cx="52578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Has graduated from University with a BA in English.</a:t>
            </a:r>
            <a:r>
              <a:rPr lang="en-US" dirty="0"/>
              <a:t>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8230" y="3701578"/>
            <a:ext cx="2683020" cy="3056417"/>
          </a:xfrm>
          <a:prstGeom prst="rect">
            <a:avLst/>
          </a:prstGeom>
        </p:spPr>
      </p:pic>
      <p:sp>
        <p:nvSpPr>
          <p:cNvPr id="9" name="Title 1"/>
          <p:cNvSpPr txBox="1">
            <a:spLocks/>
          </p:cNvSpPr>
          <p:nvPr/>
        </p:nvSpPr>
        <p:spPr>
          <a:xfrm>
            <a:off x="1423990" y="5065716"/>
            <a:ext cx="4624239"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She currently lives with her husband Josh in Halifax.</a:t>
            </a:r>
            <a:r>
              <a:rPr lang="en-US" dirty="0"/>
              <a:t> </a:t>
            </a:r>
          </a:p>
        </p:txBody>
      </p:sp>
      <p:sp>
        <p:nvSpPr>
          <p:cNvPr id="3" name="TextBox 2"/>
          <p:cNvSpPr txBox="1"/>
          <p:nvPr/>
        </p:nvSpPr>
        <p:spPr>
          <a:xfrm>
            <a:off x="9088582" y="4456868"/>
            <a:ext cx="3240592" cy="892552"/>
          </a:xfrm>
          <a:prstGeom prst="rect">
            <a:avLst/>
          </a:prstGeom>
          <a:noFill/>
        </p:spPr>
        <p:txBody>
          <a:bodyPr wrap="square" rtlCol="0">
            <a:spAutoFit/>
          </a:bodyPr>
          <a:lstStyle/>
          <a:p>
            <a:r>
              <a:rPr lang="en-US" sz="2600" dirty="0">
                <a:latin typeface="+mj-lt"/>
              </a:rPr>
              <a:t>(with a minor in Chinese studies)</a:t>
            </a:r>
          </a:p>
        </p:txBody>
      </p:sp>
    </p:spTree>
    <p:extLst>
      <p:ext uri="{BB962C8B-B14F-4D97-AF65-F5344CB8AC3E}">
        <p14:creationId xmlns:p14="http://schemas.microsoft.com/office/powerpoint/2010/main" val="206183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7"/>
                                        </p:tgtEl>
                                        <p:attrNameLst>
                                          <p:attrName>ppt_y</p:attrName>
                                        </p:attrNameLst>
                                      </p:cBhvr>
                                      <p:tavLst>
                                        <p:tav tm="0">
                                          <p:val>
                                            <p:strVal val="#ppt_y"/>
                                          </p:val>
                                        </p:tav>
                                        <p:tav tm="100000">
                                          <p:val>
                                            <p:strVal val="#ppt_y"/>
                                          </p:val>
                                        </p:tav>
                                      </p:tavLst>
                                    </p:anim>
                                    <p:anim calcmode="lin" valueType="num">
                                      <p:cBhvr>
                                        <p:cTn id="12"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7"/>
                                        </p:tgtEl>
                                      </p:cBhvr>
                                    </p:animEffect>
                                  </p:childTnLst>
                                </p:cTn>
                              </p:par>
                            </p:childTnLst>
                          </p:cTn>
                        </p:par>
                        <p:par>
                          <p:cTn id="15" fill="hold">
                            <p:stCondLst>
                              <p:cond delay="2600"/>
                            </p:stCondLst>
                            <p:childTnLst>
                              <p:par>
                                <p:cTn id="16" presetID="2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1000"/>
                                        <p:tgtEl>
                                          <p:spTgt spid="8"/>
                                        </p:tgtEl>
                                      </p:cBhvr>
                                    </p:animEffect>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9"/>
                                        </p:tgtEl>
                                        <p:attrNameLst>
                                          <p:attrName>ppt_y</p:attrName>
                                        </p:attrNameLst>
                                      </p:cBhvr>
                                      <p:tavLst>
                                        <p:tav tm="0">
                                          <p:val>
                                            <p:strVal val="#ppt_y"/>
                                          </p:val>
                                        </p:tav>
                                        <p:tav tm="100000">
                                          <p:val>
                                            <p:strVal val="#ppt_y"/>
                                          </p:val>
                                        </p:tav>
                                      </p:tavLst>
                                    </p:anim>
                                    <p:anim calcmode="lin" valueType="num">
                                      <p:cBhvr>
                                        <p:cTn id="2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262313" cy="1325563"/>
          </a:xfrm>
        </p:spPr>
        <p:txBody>
          <a:bodyPr/>
          <a:lstStyle/>
          <a:p>
            <a:r>
              <a:rPr lang="en-US" b="1" u="sng" dirty="0"/>
              <a:t>Amber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7525" y="947466"/>
            <a:ext cx="2579559" cy="3398640"/>
          </a:xfrm>
        </p:spPr>
      </p:pic>
      <p:sp>
        <p:nvSpPr>
          <p:cNvPr id="5" name="Title 1"/>
          <p:cNvSpPr txBox="1">
            <a:spLocks/>
          </p:cNvSpPr>
          <p:nvPr/>
        </p:nvSpPr>
        <p:spPr>
          <a:xfrm>
            <a:off x="838200" y="1506538"/>
            <a:ext cx="3048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26 years old</a:t>
            </a:r>
            <a:r>
              <a:rPr lang="en-US" dirty="0"/>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802" y="383166"/>
            <a:ext cx="3606909" cy="465622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9038" y="3491378"/>
            <a:ext cx="4860925" cy="3096024"/>
          </a:xfrm>
          <a:prstGeom prst="rect">
            <a:avLst/>
          </a:prstGeom>
        </p:spPr>
      </p:pic>
      <p:sp>
        <p:nvSpPr>
          <p:cNvPr id="9" name="Title 1"/>
          <p:cNvSpPr txBox="1">
            <a:spLocks/>
          </p:cNvSpPr>
          <p:nvPr/>
        </p:nvSpPr>
        <p:spPr>
          <a:xfrm>
            <a:off x="1480936" y="5083848"/>
            <a:ext cx="4830966"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Is studying in University to get her MA in History.</a:t>
            </a:r>
            <a:r>
              <a:rPr lang="en-US" dirty="0"/>
              <a:t> </a:t>
            </a:r>
          </a:p>
        </p:txBody>
      </p:sp>
      <p:sp>
        <p:nvSpPr>
          <p:cNvPr id="10" name="Title 1"/>
          <p:cNvSpPr txBox="1">
            <a:spLocks/>
          </p:cNvSpPr>
          <p:nvPr/>
        </p:nvSpPr>
        <p:spPr>
          <a:xfrm>
            <a:off x="7777656" y="-19289"/>
            <a:ext cx="29556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Is an artist.</a:t>
            </a:r>
            <a:r>
              <a:rPr lang="en-US" dirty="0"/>
              <a:t> </a:t>
            </a:r>
          </a:p>
        </p:txBody>
      </p:sp>
    </p:spTree>
    <p:extLst>
      <p:ext uri="{BB962C8B-B14F-4D97-AF65-F5344CB8AC3E}">
        <p14:creationId xmlns:p14="http://schemas.microsoft.com/office/powerpoint/2010/main" val="198199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0"/>
                                        </p:tgtEl>
                                        <p:attrNameLst>
                                          <p:attrName>ppt_y</p:attrName>
                                        </p:attrNameLst>
                                      </p:cBhvr>
                                      <p:tavLst>
                                        <p:tav tm="0">
                                          <p:val>
                                            <p:strVal val="#ppt_y"/>
                                          </p:val>
                                        </p:tav>
                                        <p:tav tm="100000">
                                          <p:val>
                                            <p:strVal val="#ppt_y"/>
                                          </p:val>
                                        </p:tav>
                                      </p:tavLst>
                                    </p:anim>
                                    <p:anim calcmode="lin" valueType="num">
                                      <p:cBhvr>
                                        <p:cTn id="1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1000"/>
                                        <p:tgtEl>
                                          <p:spTgt spid="8"/>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9"/>
                                        </p:tgtEl>
                                        <p:attrNameLst>
                                          <p:attrName>ppt_y</p:attrName>
                                        </p:attrNameLst>
                                      </p:cBhvr>
                                      <p:tavLst>
                                        <p:tav tm="0">
                                          <p:val>
                                            <p:strVal val="#ppt_y"/>
                                          </p:val>
                                        </p:tav>
                                        <p:tav tm="100000">
                                          <p:val>
                                            <p:strVal val="#ppt_y"/>
                                          </p:val>
                                        </p:tav>
                                      </p:tavLst>
                                    </p:anim>
                                    <p:anim calcmode="lin" valueType="num">
                                      <p:cBhvr>
                                        <p:cTn id="2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319338" cy="1325563"/>
          </a:xfrm>
        </p:spPr>
        <p:txBody>
          <a:bodyPr/>
          <a:lstStyle/>
          <a:p>
            <a:r>
              <a:rPr lang="en-US" b="1" u="sng" dirty="0"/>
              <a:t>Sam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704" y="571500"/>
            <a:ext cx="3829261" cy="4843463"/>
          </a:xfrm>
        </p:spPr>
      </p:pic>
      <p:sp>
        <p:nvSpPr>
          <p:cNvPr id="5" name="Title 1"/>
          <p:cNvSpPr txBox="1">
            <a:spLocks/>
          </p:cNvSpPr>
          <p:nvPr/>
        </p:nvSpPr>
        <p:spPr>
          <a:xfrm>
            <a:off x="838200" y="1306506"/>
            <a:ext cx="44338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22 years old</a:t>
            </a:r>
            <a:r>
              <a:rPr lang="en-US" dirty="0"/>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067" y="1093219"/>
            <a:ext cx="3223564" cy="335965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225" y="3772577"/>
            <a:ext cx="4980088" cy="2809116"/>
          </a:xfrm>
          <a:prstGeom prst="rect">
            <a:avLst/>
          </a:prstGeom>
        </p:spPr>
      </p:pic>
      <p:sp>
        <p:nvSpPr>
          <p:cNvPr id="8" name="Title 1"/>
          <p:cNvSpPr txBox="1">
            <a:spLocks/>
          </p:cNvSpPr>
          <p:nvPr/>
        </p:nvSpPr>
        <p:spPr>
          <a:xfrm>
            <a:off x="557213" y="5326861"/>
            <a:ext cx="5986462"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solidFill>
                  <a:schemeClr val="tx1"/>
                </a:solidFill>
              </a:rPr>
              <a:t>He has just graduated from university in Mineral Engineering. </a:t>
            </a:r>
          </a:p>
        </p:txBody>
      </p:sp>
      <p:sp>
        <p:nvSpPr>
          <p:cNvPr id="9" name="Title 1"/>
          <p:cNvSpPr txBox="1">
            <a:spLocks/>
          </p:cNvSpPr>
          <p:nvPr/>
        </p:nvSpPr>
        <p:spPr>
          <a:xfrm>
            <a:off x="7669592" y="103864"/>
            <a:ext cx="44338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600" dirty="0"/>
              <a:t>Loves playing sports.</a:t>
            </a:r>
            <a:r>
              <a:rPr lang="en-US" dirty="0"/>
              <a:t> </a:t>
            </a:r>
          </a:p>
        </p:txBody>
      </p:sp>
    </p:spTree>
    <p:extLst>
      <p:ext uri="{BB962C8B-B14F-4D97-AF65-F5344CB8AC3E}">
        <p14:creationId xmlns:p14="http://schemas.microsoft.com/office/powerpoint/2010/main" val="178200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anim calcmode="lin" valueType="num">
                                      <p:cBhvr>
                                        <p:cTn id="1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1000"/>
                                        <p:tgtEl>
                                          <p:spTgt spid="7"/>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anim calcmode="lin" valueType="num">
                                      <p:cBhvr>
                                        <p:cTn id="24"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children wish they could be here.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7511" y="1825625"/>
            <a:ext cx="7735712" cy="4351338"/>
          </a:xfrm>
        </p:spPr>
      </p:pic>
    </p:spTree>
    <p:extLst>
      <p:ext uri="{BB962C8B-B14F-4D97-AF65-F5344CB8AC3E}">
        <p14:creationId xmlns:p14="http://schemas.microsoft.com/office/powerpoint/2010/main" val="139006937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3209</TotalTime>
  <Words>1183</Words>
  <Application>Microsoft Macintosh PowerPoint</Application>
  <PresentationFormat>Widescreen</PresentationFormat>
  <Paragraphs>169</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Corbel</vt:lpstr>
      <vt:lpstr>Depth</vt:lpstr>
      <vt:lpstr>Principles in Leadership</vt:lpstr>
      <vt:lpstr>Principles in Leadership Introduction</vt:lpstr>
      <vt:lpstr>Who is this new foreign teacher?</vt:lpstr>
      <vt:lpstr>Leah </vt:lpstr>
      <vt:lpstr>Our Granddaughter, Autumn Elizabeth</vt:lpstr>
      <vt:lpstr>Joy</vt:lpstr>
      <vt:lpstr>Amber</vt:lpstr>
      <vt:lpstr>Sam</vt:lpstr>
      <vt:lpstr>My children wish they could be here.</vt:lpstr>
      <vt:lpstr>My Hobbies: Sports</vt:lpstr>
      <vt:lpstr>My Hobbies: Photography</vt:lpstr>
      <vt:lpstr>I am Canadian – not American.</vt:lpstr>
      <vt:lpstr>Put your cellphone on your desk where I can see it and only use it in class to look up  something you  don’t understand  or to take a photo  of ppt.</vt:lpstr>
      <vt:lpstr>What is this class?</vt:lpstr>
      <vt:lpstr>Fall Office Hours</vt:lpstr>
      <vt:lpstr>Syllabus: Objectives</vt:lpstr>
      <vt:lpstr>Fluency vs. Accuracy</vt:lpstr>
      <vt:lpstr>Syllabus: Required Materials</vt:lpstr>
      <vt:lpstr>Syllabus: Expectations</vt:lpstr>
      <vt:lpstr>Syllabus: Attendance Policy</vt:lpstr>
      <vt:lpstr>Let’s take a 5 minute break!</vt:lpstr>
      <vt:lpstr>Syllabus: Grading Structure</vt:lpstr>
      <vt:lpstr>Syllabus: Participation Points</vt:lpstr>
      <vt:lpstr>Syllabus: Resources</vt:lpstr>
      <vt:lpstr>How do I get the most out of this class?</vt:lpstr>
      <vt:lpstr>Input vs. Output</vt:lpstr>
      <vt:lpstr>How do I get the most out of this class?</vt:lpstr>
      <vt:lpstr>What qualifies as cheating?</vt:lpstr>
      <vt:lpstr>How do I get the most out of this class?</vt:lpstr>
      <vt:lpstr>Do you have an English name?</vt:lpstr>
      <vt:lpstr>How to pick a good English name.</vt:lpstr>
      <vt:lpstr>What’s in a name?</vt:lpstr>
      <vt:lpstr>Pick out a name:</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Freshman Oral</dc:title>
  <dc:creator>dan.rolfe@elic.org</dc:creator>
  <cp:lastModifiedBy>Dan Rolfe</cp:lastModifiedBy>
  <cp:revision>294</cp:revision>
  <cp:lastPrinted>2016-04-25T02:08:07Z</cp:lastPrinted>
  <dcterms:created xsi:type="dcterms:W3CDTF">2015-09-05T10:00:09Z</dcterms:created>
  <dcterms:modified xsi:type="dcterms:W3CDTF">2019-09-18T04:46:17Z</dcterms:modified>
</cp:coreProperties>
</file>